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66" r:id="rId10"/>
    <p:sldId id="268" r:id="rId11"/>
    <p:sldId id="267" r:id="rId12"/>
    <p:sldId id="269" r:id="rId13"/>
    <p:sldId id="260" r:id="rId14"/>
    <p:sldId id="271" r:id="rId15"/>
    <p:sldId id="25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305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651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165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08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228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807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986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023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68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623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89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B44D-B00D-49BC-8A39-E5D8E36D8EE8}" type="datetimeFigureOut">
              <a:rPr lang="es-CO" smtClean="0"/>
              <a:t>19/05/2025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AEC2-97BF-4C69-A3AE-B6C1099F8C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07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C0574F-F1DC-448C-ADBB-6BC825067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2"/>
          <a:stretch/>
        </p:blipFill>
        <p:spPr>
          <a:xfrm>
            <a:off x="13447" y="0"/>
            <a:ext cx="9130553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B34B059-3E63-4C12-88EF-68DD100E16DC}"/>
              </a:ext>
            </a:extLst>
          </p:cNvPr>
          <p:cNvSpPr/>
          <p:nvPr/>
        </p:nvSpPr>
        <p:spPr>
          <a:xfrm>
            <a:off x="-1344706" y="-699247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158C8F-68F1-4134-9434-2EC42F9A52D0}"/>
              </a:ext>
            </a:extLst>
          </p:cNvPr>
          <p:cNvSpPr txBox="1"/>
          <p:nvPr/>
        </p:nvSpPr>
        <p:spPr>
          <a:xfrm>
            <a:off x="-57732" y="1919653"/>
            <a:ext cx="464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FONDO DE EMPLEADOS DE ALMAVIVA S.A. </a:t>
            </a:r>
          </a:p>
          <a:p>
            <a:pPr algn="ctr"/>
            <a:r>
              <a:rPr lang="es-CO" sz="2400" b="1" u="none" strike="noStrike" baseline="0" dirty="0">
                <a:solidFill>
                  <a:srgbClr val="C0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‘‘FEVIVA’’</a:t>
            </a:r>
            <a:endParaRPr lang="es-ES" sz="2400" dirty="0">
              <a:solidFill>
                <a:srgbClr val="C00000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3E210E-7BE5-423E-AA57-B60B59571CD7}"/>
              </a:ext>
            </a:extLst>
          </p:cNvPr>
          <p:cNvSpPr txBox="1"/>
          <p:nvPr/>
        </p:nvSpPr>
        <p:spPr>
          <a:xfrm>
            <a:off x="177598" y="4481159"/>
            <a:ext cx="4176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Te invitamos a cumplir tus sueños con el Fondo de Empleados</a:t>
            </a:r>
            <a:endParaRPr lang="es-ES" sz="2800" b="1" dirty="0">
              <a:solidFill>
                <a:srgbClr val="002060"/>
              </a:solidFill>
              <a:latin typeface="Amasis MT Pro Medium" panose="020406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BC4975-055F-7D4D-06FF-1902B457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4" y="257452"/>
            <a:ext cx="1961678" cy="1326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97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eguros Bolívar - Home | Facebook">
            <a:extLst>
              <a:ext uri="{FF2B5EF4-FFF2-40B4-BE49-F238E27FC236}">
                <a16:creationId xmlns:a16="http://schemas.microsoft.com/office/drawing/2014/main" id="{2A788F10-0403-7746-7A54-CDD1A00ED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-8420" r="16555" b="24419"/>
          <a:stretch/>
        </p:blipFill>
        <p:spPr bwMode="auto">
          <a:xfrm>
            <a:off x="2163731" y="4089282"/>
            <a:ext cx="1419226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guros Alfa: Vida, Hogar y ARL - Rankia">
            <a:extLst>
              <a:ext uri="{FF2B5EF4-FFF2-40B4-BE49-F238E27FC236}">
                <a16:creationId xmlns:a16="http://schemas.microsoft.com/office/drawing/2014/main" id="{E5A11D2C-F8E1-A010-15FD-EF5130492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19415"/>
          <a:stretch/>
        </p:blipFill>
        <p:spPr bwMode="auto">
          <a:xfrm>
            <a:off x="76344" y="4208634"/>
            <a:ext cx="202273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C37E19-1417-57AF-98E7-DC9CD893B8D9}"/>
              </a:ext>
            </a:extLst>
          </p:cNvPr>
          <p:cNvSpPr txBox="1"/>
          <p:nvPr/>
        </p:nvSpPr>
        <p:spPr>
          <a:xfrm>
            <a:off x="1476230" y="220449"/>
            <a:ext cx="759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OTRAS MODALIDADES DE CRÉDITO: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A44F83-7560-70CA-C6CE-3DA8FD81F835}"/>
              </a:ext>
            </a:extLst>
          </p:cNvPr>
          <p:cNvSpPr txBox="1"/>
          <p:nvPr/>
        </p:nvSpPr>
        <p:spPr>
          <a:xfrm>
            <a:off x="382328" y="849954"/>
            <a:ext cx="5132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SEGURO AUTOMOVIL: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Modalidad destinada a financiar el valor de la Póliza Todo Riesgo y SOAT.</a:t>
            </a:r>
          </a:p>
        </p:txBody>
      </p:sp>
      <p:pic>
        <p:nvPicPr>
          <p:cNvPr id="1026" name="Picture 2" descr="Todo lo que debe saber del seguro obligatorio | Seguros Bolívar">
            <a:extLst>
              <a:ext uri="{FF2B5EF4-FFF2-40B4-BE49-F238E27FC236}">
                <a16:creationId xmlns:a16="http://schemas.microsoft.com/office/drawing/2014/main" id="{22DD4A29-8B36-66E8-6240-F6C3A501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45804"/>
            <a:ext cx="2276475" cy="150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45B8D3-77D6-07B4-8503-38471327D024}"/>
              </a:ext>
            </a:extLst>
          </p:cNvPr>
          <p:cNvSpPr txBox="1"/>
          <p:nvPr/>
        </p:nvSpPr>
        <p:spPr>
          <a:xfrm>
            <a:off x="3595687" y="2721113"/>
            <a:ext cx="51326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PÓLIZA HOGAR: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CO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Modalidad destinada exclusivamente a financiar póliza de hogar, que contenga incendio, terremoto y/o contenidos.</a:t>
            </a:r>
            <a:endParaRPr lang="es-ES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07BF35-D055-58A5-D188-708DE84B402B}"/>
              </a:ext>
            </a:extLst>
          </p:cNvPr>
          <p:cNvSpPr txBox="1"/>
          <p:nvPr/>
        </p:nvSpPr>
        <p:spPr>
          <a:xfrm>
            <a:off x="3582957" y="4366281"/>
            <a:ext cx="51326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PÓLIZA DE VIDA: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Modalidad destinada para financiar exclusivamente la prima de seguros de vida tomados voluntariamente por el asociado. </a:t>
            </a:r>
            <a:endParaRPr lang="es-CO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3160B2-59DA-033C-BEC8-FF464C470C73}"/>
              </a:ext>
            </a:extLst>
          </p:cNvPr>
          <p:cNvSpPr txBox="1"/>
          <p:nvPr/>
        </p:nvSpPr>
        <p:spPr>
          <a:xfrm>
            <a:off x="382328" y="6160126"/>
            <a:ext cx="3213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meses </a:t>
            </a:r>
          </a:p>
        </p:txBody>
      </p:sp>
      <p:pic>
        <p:nvPicPr>
          <p:cNvPr id="2" name="Picture 8" descr="Seguros Bolívar - Home | Facebook">
            <a:extLst>
              <a:ext uri="{FF2B5EF4-FFF2-40B4-BE49-F238E27FC236}">
                <a16:creationId xmlns:a16="http://schemas.microsoft.com/office/drawing/2014/main" id="{37CF61C8-E953-AA0D-BAA0-C7C505183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11152" r="16555" b="24419"/>
          <a:stretch/>
        </p:blipFill>
        <p:spPr bwMode="auto">
          <a:xfrm>
            <a:off x="1529425" y="2721113"/>
            <a:ext cx="1419226" cy="138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847DB6-00FD-DF0B-AD66-02D60196C0AD}"/>
              </a:ext>
            </a:extLst>
          </p:cNvPr>
          <p:cNvSpPr txBox="1"/>
          <p:nvPr/>
        </p:nvSpPr>
        <p:spPr>
          <a:xfrm>
            <a:off x="3665334" y="6160126"/>
            <a:ext cx="5096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Garantía: </a:t>
            </a:r>
            <a:r>
              <a:rPr lang="es-E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Créditos mayores de 1.5 SMMLV 1 codeudor </a:t>
            </a:r>
          </a:p>
        </p:txBody>
      </p:sp>
    </p:spTree>
    <p:extLst>
      <p:ext uri="{BB962C8B-B14F-4D97-AF65-F5344CB8AC3E}">
        <p14:creationId xmlns:p14="http://schemas.microsoft.com/office/powerpoint/2010/main" val="335887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ucha sobre algunos libros Foto gratis">
            <a:extLst>
              <a:ext uri="{FF2B5EF4-FFF2-40B4-BE49-F238E27FC236}">
                <a16:creationId xmlns:a16="http://schemas.microsoft.com/office/drawing/2014/main" id="{33B5D8F5-3E0B-4F61-8969-10E2A0964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9"/>
          <a:stretch/>
        </p:blipFill>
        <p:spPr bwMode="auto">
          <a:xfrm flipH="1">
            <a:off x="79521" y="5676503"/>
            <a:ext cx="1398182" cy="11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08ED2A-8A41-4B5B-91A5-E201AFB64CCB}"/>
              </a:ext>
            </a:extLst>
          </p:cNvPr>
          <p:cNvSpPr txBox="1"/>
          <p:nvPr/>
        </p:nvSpPr>
        <p:spPr>
          <a:xfrm>
            <a:off x="390381" y="144249"/>
            <a:ext cx="7434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BENEFICIOS:</a:t>
            </a:r>
          </a:p>
          <a:p>
            <a:r>
              <a:rPr 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Para afiliados con mínimo seis (6)meses de antigüedad como asociado: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6BDE50-31D1-4247-8C0B-E0C820A2B107}"/>
              </a:ext>
            </a:extLst>
          </p:cNvPr>
          <p:cNvSpPr txBox="1"/>
          <p:nvPr/>
        </p:nvSpPr>
        <p:spPr>
          <a:xfrm>
            <a:off x="1328363" y="925560"/>
            <a:ext cx="6347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AUXILIO FUNERARIO: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74414E-7502-489E-8AAC-D62A04355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2" y="1376571"/>
            <a:ext cx="1390650" cy="7810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B92FB0-423C-4525-84E0-CDC124C002A2}"/>
              </a:ext>
            </a:extLst>
          </p:cNvPr>
          <p:cNvSpPr txBox="1"/>
          <p:nvPr/>
        </p:nvSpPr>
        <p:spPr>
          <a:xfrm>
            <a:off x="0" y="2140207"/>
            <a:ext cx="2826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i="0" u="none" strike="noStrike" baseline="0" dirty="0">
                <a:solidFill>
                  <a:srgbClr val="002060"/>
                </a:solidFill>
                <a:latin typeface="CalistoMT,Bold"/>
              </a:rPr>
              <a:t>PLAN EXEQUIAL OLIVOS: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CalistoMT,Bold"/>
              </a:rPr>
              <a:t>Tarifa año 2024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CalistoMT,Bold"/>
              </a:rPr>
              <a:t>Plan integral </a:t>
            </a:r>
            <a:r>
              <a:rPr lang="es-ES" sz="1600" dirty="0">
                <a:solidFill>
                  <a:srgbClr val="002060"/>
                </a:solidFill>
                <a:latin typeface="CalistoMT"/>
              </a:rPr>
              <a:t>$179.280 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  <a:latin typeface="CalistoMT"/>
              </a:rPr>
              <a:t>Feviva subsidio el 50 % </a:t>
            </a:r>
            <a:r>
              <a:rPr lang="es-ES" sz="1600" b="1" u="sng" dirty="0">
                <a:solidFill>
                  <a:srgbClr val="C00000"/>
                </a:solidFill>
                <a:latin typeface="CalistoMT"/>
              </a:rPr>
              <a:t>$94.500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971130-05F9-4D05-A69A-66B577683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303" y="1247854"/>
            <a:ext cx="1701635" cy="9289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24D4808-4527-4BF3-8982-D79DB4DEA456}"/>
              </a:ext>
            </a:extLst>
          </p:cNvPr>
          <p:cNvSpPr txBox="1"/>
          <p:nvPr/>
        </p:nvSpPr>
        <p:spPr>
          <a:xfrm>
            <a:off x="3036788" y="2094041"/>
            <a:ext cx="21753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u="none" strike="noStrike" baseline="0" dirty="0">
                <a:solidFill>
                  <a:srgbClr val="002060"/>
                </a:solidFill>
                <a:latin typeface="CalistoMT,Bold"/>
              </a:rPr>
              <a:t>PLAN EXEQUIAL EXEPAZ:</a:t>
            </a:r>
          </a:p>
          <a:p>
            <a:pPr algn="ctr"/>
            <a:r>
              <a:rPr lang="es-CO" sz="1400" dirty="0">
                <a:solidFill>
                  <a:srgbClr val="002060"/>
                </a:solidFill>
                <a:latin typeface="CalistoMT,Bold"/>
              </a:rPr>
              <a:t>Tarifas año 2025</a:t>
            </a:r>
            <a:endParaRPr lang="es-CO" sz="1400" i="0" u="none" strike="noStrike" baseline="0" dirty="0">
              <a:solidFill>
                <a:srgbClr val="002060"/>
              </a:solidFill>
              <a:latin typeface="CalistoMT,Bold"/>
            </a:endParaRPr>
          </a:p>
          <a:p>
            <a:pPr algn="ctr"/>
            <a:r>
              <a:rPr lang="es-ES" sz="1400" dirty="0">
                <a:solidFill>
                  <a:srgbClr val="002060"/>
                </a:solidFill>
                <a:latin typeface="CalistoMT"/>
              </a:rPr>
              <a:t>Plan Tradicional $244.068</a:t>
            </a:r>
          </a:p>
          <a:p>
            <a:pPr algn="ctr"/>
            <a:r>
              <a:rPr lang="es-ES" sz="1400" dirty="0">
                <a:solidFill>
                  <a:srgbClr val="002060"/>
                </a:solidFill>
                <a:latin typeface="CalistoMT"/>
              </a:rPr>
              <a:t>Plan Ejecutivo $365.052</a:t>
            </a:r>
          </a:p>
          <a:p>
            <a:pPr algn="ctr"/>
            <a:r>
              <a:rPr lang="es-ES" sz="1400" b="1" dirty="0">
                <a:solidFill>
                  <a:srgbClr val="002060"/>
                </a:solidFill>
                <a:latin typeface="CalistoMT"/>
              </a:rPr>
              <a:t>Feviva Subsidio </a:t>
            </a:r>
            <a:r>
              <a:rPr lang="es-ES" sz="1400" b="1" u="sng" dirty="0">
                <a:solidFill>
                  <a:srgbClr val="C00000"/>
                </a:solidFill>
                <a:latin typeface="CalistoMT"/>
              </a:rPr>
              <a:t>$94.500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031368-C7E5-40E5-B044-D36461ED4B13}"/>
              </a:ext>
            </a:extLst>
          </p:cNvPr>
          <p:cNvSpPr txBox="1"/>
          <p:nvPr/>
        </p:nvSpPr>
        <p:spPr>
          <a:xfrm>
            <a:off x="5489440" y="4199175"/>
            <a:ext cx="35314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800" b="0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800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INTERESES AHORROS:</a:t>
            </a:r>
          </a:p>
          <a:p>
            <a:pPr algn="ctr"/>
            <a:endParaRPr lang="es-CO" sz="18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Feviva, liquida intereses </a:t>
            </a:r>
            <a:r>
              <a:rPr lang="es-CO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mensualmente</a:t>
            </a:r>
            <a:r>
              <a:rPr lang="es-CO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sobre  </a:t>
            </a: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ahorros</a:t>
            </a:r>
            <a:r>
              <a:rPr lang="es-E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C1BB136-A17E-40FB-9A43-6D6BCF9EB326}"/>
              </a:ext>
            </a:extLst>
          </p:cNvPr>
          <p:cNvSpPr txBox="1"/>
          <p:nvPr/>
        </p:nvSpPr>
        <p:spPr>
          <a:xfrm>
            <a:off x="169899" y="407224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800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BECAS EDUCATIVAS:</a:t>
            </a:r>
          </a:p>
          <a:p>
            <a:pPr algn="ctr"/>
            <a:endParaRPr lang="es-CO" sz="18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Este beneficio aplica para asociado e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hijo de asociado que estudien carreras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tecnológicas y universitarias. (4 becas</a:t>
            </a:r>
          </a:p>
          <a:p>
            <a:pPr algn="ctr"/>
            <a:r>
              <a:rPr lang="es-CO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semestrales).</a:t>
            </a:r>
            <a:endParaRPr lang="es-CO" sz="180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E5A923F-A79D-DB3E-C99A-4229FEF00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779" y="5686233"/>
            <a:ext cx="1533192" cy="1036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Funerarias Bogota">
            <a:extLst>
              <a:ext uri="{FF2B5EF4-FFF2-40B4-BE49-F238E27FC236}">
                <a16:creationId xmlns:a16="http://schemas.microsoft.com/office/drawing/2014/main" id="{0CED5563-3817-EE97-7DF6-AFD3EB8F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25758" r="9272" b="28552"/>
          <a:stretch/>
        </p:blipFill>
        <p:spPr bwMode="auto">
          <a:xfrm>
            <a:off x="6435361" y="1335615"/>
            <a:ext cx="1854836" cy="8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FE8125-88ED-913F-12A3-F2846BA7E91A}"/>
              </a:ext>
            </a:extLst>
          </p:cNvPr>
          <p:cNvSpPr txBox="1"/>
          <p:nvPr/>
        </p:nvSpPr>
        <p:spPr>
          <a:xfrm>
            <a:off x="6049818" y="2139234"/>
            <a:ext cx="28461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u="none" strike="noStrike" baseline="0" dirty="0">
                <a:solidFill>
                  <a:srgbClr val="002060"/>
                </a:solidFill>
                <a:latin typeface="CalistoMT,Bold"/>
              </a:rPr>
              <a:t>PLAN EXEQUIAL </a:t>
            </a:r>
            <a:r>
              <a:rPr lang="es-CO" sz="1400" b="1" dirty="0">
                <a:solidFill>
                  <a:srgbClr val="002060"/>
                </a:solidFill>
                <a:latin typeface="CalistoMT,Bold"/>
              </a:rPr>
              <a:t>CAPILLAS DE LA FE</a:t>
            </a:r>
            <a:r>
              <a:rPr lang="es-CO" sz="1400" b="1" i="0" u="none" strike="noStrike" baseline="0" dirty="0">
                <a:solidFill>
                  <a:srgbClr val="002060"/>
                </a:solidFill>
                <a:latin typeface="CalistoMT,Bold"/>
              </a:rPr>
              <a:t>:</a:t>
            </a:r>
          </a:p>
          <a:p>
            <a:pPr algn="ctr"/>
            <a:r>
              <a:rPr lang="es-CO" sz="1400" dirty="0">
                <a:solidFill>
                  <a:srgbClr val="002060"/>
                </a:solidFill>
                <a:latin typeface="CalistoMT,Bold"/>
              </a:rPr>
              <a:t>Tarifas año 2025</a:t>
            </a:r>
            <a:endParaRPr lang="es-CO" sz="1400" i="0" u="none" strike="noStrike" baseline="0" dirty="0">
              <a:solidFill>
                <a:srgbClr val="002060"/>
              </a:solidFill>
              <a:latin typeface="CalistoMT,Bold"/>
            </a:endParaRPr>
          </a:p>
          <a:p>
            <a:pPr algn="ctr"/>
            <a:r>
              <a:rPr lang="es-ES" sz="1400" dirty="0">
                <a:solidFill>
                  <a:srgbClr val="002060"/>
                </a:solidFill>
                <a:latin typeface="CalistoMT"/>
              </a:rPr>
              <a:t>Plan Excelencia $84.000</a:t>
            </a:r>
          </a:p>
          <a:p>
            <a:pPr algn="ctr"/>
            <a:r>
              <a:rPr lang="es-ES" sz="1400" b="1" dirty="0">
                <a:solidFill>
                  <a:srgbClr val="002060"/>
                </a:solidFill>
                <a:latin typeface="CalistoMT"/>
              </a:rPr>
              <a:t>Feviva Subsidia </a:t>
            </a:r>
            <a:r>
              <a:rPr lang="es-ES" sz="1400" b="1" u="sng" dirty="0">
                <a:solidFill>
                  <a:srgbClr val="C00000"/>
                </a:solidFill>
                <a:latin typeface="CalistoMT"/>
              </a:rPr>
              <a:t>100%</a:t>
            </a:r>
          </a:p>
          <a:p>
            <a:pPr algn="ctr"/>
            <a:r>
              <a:rPr lang="es-ES" sz="1400" dirty="0">
                <a:solidFill>
                  <a:srgbClr val="002060"/>
                </a:solidFill>
                <a:latin typeface="CalistoMT"/>
              </a:rPr>
              <a:t>Plan Presidencial $216.000</a:t>
            </a:r>
          </a:p>
          <a:p>
            <a:pPr algn="ctr"/>
            <a:r>
              <a:rPr lang="es-ES" sz="1400" b="1" dirty="0">
                <a:solidFill>
                  <a:srgbClr val="002060"/>
                </a:solidFill>
                <a:latin typeface="CalistoMT"/>
              </a:rPr>
              <a:t>Feviva Subsidia </a:t>
            </a:r>
            <a:r>
              <a:rPr lang="es-ES" sz="1400" b="1" u="sng" dirty="0">
                <a:solidFill>
                  <a:srgbClr val="C00000"/>
                </a:solidFill>
                <a:latin typeface="CalistoMT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326460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2583542-E949-61D2-0338-7F1746A6C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/>
          <a:stretch/>
        </p:blipFill>
        <p:spPr>
          <a:xfrm>
            <a:off x="-1" y="-1291"/>
            <a:ext cx="9144001" cy="690191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DE5E2F0-63E2-ED0F-C8DF-9E7E00FEAFBC}"/>
              </a:ext>
            </a:extLst>
          </p:cNvPr>
          <p:cNvSpPr/>
          <p:nvPr/>
        </p:nvSpPr>
        <p:spPr>
          <a:xfrm>
            <a:off x="-647700" y="-658972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CCCC8E-FBD9-9893-3994-2C633C7B9DA1}"/>
              </a:ext>
            </a:extLst>
          </p:cNvPr>
          <p:cNvSpPr txBox="1"/>
          <p:nvPr/>
        </p:nvSpPr>
        <p:spPr>
          <a:xfrm>
            <a:off x="408453" y="687619"/>
            <a:ext cx="436245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2000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PROMOCIONES: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kern="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s-ES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odalidad para utilizar los convenios establecidos por Feviva.</a:t>
            </a:r>
          </a:p>
          <a:p>
            <a:pPr algn="ctr"/>
            <a:r>
              <a:rPr lang="es-ES" b="1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MONTO MAXIMO: </a:t>
            </a:r>
            <a:r>
              <a:rPr lang="es-ES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 SMMLV </a:t>
            </a:r>
            <a:r>
              <a:rPr lang="es-ES" i="0" u="none" strike="noStrike" baseline="0" dirty="0">
                <a:solidFill>
                  <a:srgbClr val="002060"/>
                </a:solidFill>
                <a:latin typeface="CalistoMT,Bold"/>
              </a:rPr>
              <a:t>($7.117.500 año 2025).</a:t>
            </a:r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 meses </a:t>
            </a:r>
          </a:p>
          <a:p>
            <a:pPr algn="ctr"/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Garantía: </a:t>
            </a: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codeudor</a:t>
            </a:r>
            <a:endParaRPr lang="es-CO" dirty="0"/>
          </a:p>
          <a:p>
            <a:pPr algn="ctr"/>
            <a:endParaRPr lang="es-CO" sz="2000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E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03D404-41AD-621C-05D6-D2043F29D6C2}"/>
              </a:ext>
            </a:extLst>
          </p:cNvPr>
          <p:cNvSpPr txBox="1"/>
          <p:nvPr/>
        </p:nvSpPr>
        <p:spPr>
          <a:xfrm>
            <a:off x="408452" y="3221679"/>
            <a:ext cx="436245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2000" b="1" u="sng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MÉDICINA PREPAGADA</a:t>
            </a:r>
            <a:r>
              <a:rPr lang="es-CO" sz="2000" b="1" i="0" u="sng" strike="noStrike" baseline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kern="8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</a:t>
            </a:r>
            <a:r>
              <a:rPr lang="es-ES" sz="1800" kern="800" dirty="0">
                <a:solidFill>
                  <a:srgbClr val="00206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odalidad está destinada exclusivamente a financiar el pago anual del valor del convenio suscrito con cada uno de los tomadores y su núcleo familiar.</a:t>
            </a:r>
          </a:p>
          <a:p>
            <a:pPr algn="ctr"/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meses </a:t>
            </a:r>
            <a:endParaRPr lang="es-CO" sz="2000" i="0" u="none" strike="noStrike" baseline="0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2" name="Picture 4" descr="Inicio - Colmédica Medicina Prepagada">
            <a:extLst>
              <a:ext uri="{FF2B5EF4-FFF2-40B4-BE49-F238E27FC236}">
                <a16:creationId xmlns:a16="http://schemas.microsoft.com/office/drawing/2014/main" id="{E308190B-CCA1-AB96-455B-5CA16D8A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7" y="5462510"/>
            <a:ext cx="2800350" cy="11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ermédica - Asociación de Antiguos Alumnos">
            <a:extLst>
              <a:ext uri="{FF2B5EF4-FFF2-40B4-BE49-F238E27FC236}">
                <a16:creationId xmlns:a16="http://schemas.microsoft.com/office/drawing/2014/main" id="{5C79E023-3A0E-5FD1-E960-12EE58E1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92" y="5730201"/>
            <a:ext cx="2623858" cy="112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9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95966F-89A3-47FA-ADC7-102B2F2B3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498" r="22240" b="-498"/>
          <a:stretch/>
        </p:blipFill>
        <p:spPr>
          <a:xfrm flipH="1">
            <a:off x="-28766" y="635298"/>
            <a:ext cx="3229595" cy="63066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F05581-74FD-44C8-9C53-F40900508651}"/>
              </a:ext>
            </a:extLst>
          </p:cNvPr>
          <p:cNvSpPr txBox="1"/>
          <p:nvPr/>
        </p:nvSpPr>
        <p:spPr>
          <a:xfrm>
            <a:off x="2285699" y="134994"/>
            <a:ext cx="576345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b="1" i="0" u="none" strike="noStrike" kern="1200" cap="none" spc="0" baseline="0" dirty="0">
                <a:solidFill>
                  <a:srgbClr val="C00000"/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CRÉDITOS FEVIVA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E35162-2EF7-4C7E-82B3-4F75C4C8E2CE}"/>
              </a:ext>
            </a:extLst>
          </p:cNvPr>
          <p:cNvSpPr txBox="1"/>
          <p:nvPr/>
        </p:nvSpPr>
        <p:spPr>
          <a:xfrm>
            <a:off x="3200829" y="1178482"/>
            <a:ext cx="56458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1" i="0" u="none" strike="noStrike" baseline="0" dirty="0">
                <a:solidFill>
                  <a:srgbClr val="002060"/>
                </a:solidFill>
                <a:latin typeface="CalistoMT,Bold"/>
              </a:rPr>
              <a:t>Para acceder a los servicios de crédito, el asociado debe cumplir con las  </a:t>
            </a:r>
            <a:r>
              <a:rPr lang="es-CO" sz="1600" b="1" i="0" u="none" strike="noStrike" baseline="0" dirty="0">
                <a:solidFill>
                  <a:srgbClr val="002060"/>
                </a:solidFill>
                <a:latin typeface="CalistoMT,Bold"/>
              </a:rPr>
              <a:t>siguientes condiciones:</a:t>
            </a:r>
          </a:p>
          <a:p>
            <a:pPr algn="l"/>
            <a:endParaRPr lang="es-CO" sz="1600" b="1" i="0" u="none" strike="noStrike" baseline="0" dirty="0">
              <a:solidFill>
                <a:srgbClr val="002060"/>
              </a:solidFill>
              <a:latin typeface="CalistoMT,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0" i="0" u="none" strike="noStrike" baseline="0" dirty="0">
                <a:solidFill>
                  <a:srgbClr val="002060"/>
                </a:solidFill>
                <a:latin typeface="CalistoMT"/>
              </a:rPr>
              <a:t>Ser asociado hábil y tener la antigüedad como asociado, exigida para cada modalidad de crédito.</a:t>
            </a:r>
          </a:p>
          <a:p>
            <a:pPr algn="l"/>
            <a:endParaRPr lang="es-ES" sz="1600" b="0" i="0" u="none" strike="noStrike" baseline="0" dirty="0">
              <a:solidFill>
                <a:srgbClr val="002060"/>
              </a:solidFill>
              <a:latin typeface="CalistoM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0" i="0" u="none" strike="noStrike" baseline="0" dirty="0">
                <a:solidFill>
                  <a:srgbClr val="002060"/>
                </a:solidFill>
                <a:latin typeface="CalistoMT"/>
              </a:rPr>
              <a:t>Diligenciar la solicitud, indicando el destino del crédito y suministrar la </a:t>
            </a:r>
            <a:r>
              <a:rPr lang="es-CO" sz="1600" b="0" i="0" u="none" strike="noStrike" baseline="0" dirty="0">
                <a:solidFill>
                  <a:srgbClr val="002060"/>
                </a:solidFill>
                <a:latin typeface="CalistoMT"/>
              </a:rPr>
              <a:t>información sobre obligaciones vigentes, radicar solicitud original firmada por deudor y codeudor en las oficinas de FEVIVA en la ciudad de Bogotá..</a:t>
            </a:r>
          </a:p>
          <a:p>
            <a:pPr algn="l"/>
            <a:endParaRPr lang="es-CO" sz="1600" b="0" i="0" u="none" strike="noStrike" baseline="0" dirty="0">
              <a:solidFill>
                <a:srgbClr val="002060"/>
              </a:solidFill>
              <a:latin typeface="CalistoM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0" i="0" u="none" strike="noStrike" baseline="0" dirty="0">
                <a:solidFill>
                  <a:srgbClr val="002060"/>
                </a:solidFill>
                <a:latin typeface="CalistoMT"/>
              </a:rPr>
              <a:t>Acreditar capacidad de pago, mediante la presentación de los dos últimos desprendibles de pago. En ningún caso la totalidad de descuentos de un trabajador puede ser superior al </a:t>
            </a:r>
            <a:r>
              <a:rPr lang="es-ES" sz="1600" b="1" i="0" u="none" strike="noStrike" baseline="0" dirty="0">
                <a:solidFill>
                  <a:srgbClr val="002060"/>
                </a:solidFill>
                <a:latin typeface="CalistoMT,Bold"/>
              </a:rPr>
              <a:t>50% </a:t>
            </a:r>
            <a:r>
              <a:rPr lang="es-ES" sz="1600" b="0" i="0" u="none" strike="noStrike" baseline="0" dirty="0">
                <a:solidFill>
                  <a:srgbClr val="002060"/>
                </a:solidFill>
                <a:latin typeface="CalistoMT"/>
              </a:rPr>
              <a:t>del sueldo </a:t>
            </a:r>
            <a:r>
              <a:rPr lang="es-CO" sz="1600" b="0" i="0" u="none" strike="noStrike" baseline="0" dirty="0">
                <a:solidFill>
                  <a:srgbClr val="002060"/>
                </a:solidFill>
                <a:latin typeface="CalistoMT"/>
              </a:rPr>
              <a:t>básico.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CO" sz="1600" b="0" i="0" u="none" strike="noStrike" baseline="0" dirty="0">
              <a:solidFill>
                <a:srgbClr val="002060"/>
              </a:solidFill>
              <a:latin typeface="CalistoM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CO" sz="1600" b="0" i="0" u="none" strike="noStrike" baseline="0" dirty="0">
                <a:solidFill>
                  <a:srgbClr val="002060"/>
                </a:solidFill>
                <a:latin typeface="CalistoMT"/>
              </a:rPr>
              <a:t>Anexar la documentación necesaria que le sea solicitadas por la administración de Feviva.</a:t>
            </a:r>
            <a:endParaRPr lang="es-CO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333D680-1EFC-4D32-82FA-FC127B96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22" y="6412507"/>
            <a:ext cx="4281778" cy="3994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ABE9D32-9745-4373-A4C6-3DB2710648AF}"/>
              </a:ext>
            </a:extLst>
          </p:cNvPr>
          <p:cNvCxnSpPr/>
          <p:nvPr/>
        </p:nvCxnSpPr>
        <p:spPr>
          <a:xfrm>
            <a:off x="7511718" y="6273595"/>
            <a:ext cx="374573" cy="27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A18217-715A-4200-B26B-A3E1AE6642CE}"/>
              </a:ext>
            </a:extLst>
          </p:cNvPr>
          <p:cNvSpPr txBox="1"/>
          <p:nvPr/>
        </p:nvSpPr>
        <p:spPr>
          <a:xfrm>
            <a:off x="2713417" y="6395682"/>
            <a:ext cx="49855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Estos formatos los encontramos:</a:t>
            </a: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b="1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https://feviva.com.co/</a:t>
            </a:r>
          </a:p>
        </p:txBody>
      </p:sp>
      <p:pic>
        <p:nvPicPr>
          <p:cNvPr id="1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B8195C8-2CE0-451E-A862-B1BF409D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2190">
            <a:off x="184502" y="139827"/>
            <a:ext cx="1533192" cy="103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74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Joven Empresario Señalando Con El Dedo Hacia Un Lado PNG ,dibujos Hombre De  Negocios Señalando, Hombre De Negocios Señalando Con El Dedo, Señalando PNG  Imagen para Descarga Gratuita | Pngtree">
            <a:extLst>
              <a:ext uri="{FF2B5EF4-FFF2-40B4-BE49-F238E27FC236}">
                <a16:creationId xmlns:a16="http://schemas.microsoft.com/office/drawing/2014/main" id="{79ACB3C5-46FD-D4D8-9505-B6510119E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6268"/>
          <a:stretch/>
        </p:blipFill>
        <p:spPr bwMode="auto">
          <a:xfrm>
            <a:off x="4991744" y="1532164"/>
            <a:ext cx="4152256" cy="47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F05581-74FD-44C8-9C53-F40900508651}"/>
              </a:ext>
            </a:extLst>
          </p:cNvPr>
          <p:cNvSpPr txBox="1"/>
          <p:nvPr/>
        </p:nvSpPr>
        <p:spPr>
          <a:xfrm>
            <a:off x="31899" y="426545"/>
            <a:ext cx="576345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b="1" i="0" u="none" strike="noStrike" kern="1200" cap="none" spc="0" baseline="0" dirty="0">
                <a:solidFill>
                  <a:srgbClr val="C00000"/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CRÉDITOS FEVIVA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CFF991-37C8-4D93-989F-A1E3CE85DB66}"/>
              </a:ext>
            </a:extLst>
          </p:cNvPr>
          <p:cNvSpPr txBox="1"/>
          <p:nvPr/>
        </p:nvSpPr>
        <p:spPr>
          <a:xfrm>
            <a:off x="161422" y="966590"/>
            <a:ext cx="61775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1600" dirty="0">
              <a:solidFill>
                <a:srgbClr val="002060"/>
              </a:solidFill>
              <a:latin typeface="CalistoMT,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stoMT,Bold"/>
                <a:ea typeface="+mn-ea"/>
                <a:cs typeface="+mn-cs"/>
              </a:rPr>
              <a:t>El monto mínimo de préstamo es de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stoMT,Bold"/>
                <a:ea typeface="+mn-ea"/>
                <a:cs typeface="+mn-cs"/>
              </a:rPr>
              <a:t>$400.000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stoMT,Bold"/>
              <a:ea typeface="+mn-ea"/>
              <a:cs typeface="+mn-cs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2060"/>
              </a:solidFill>
              <a:latin typeface="CalistoMT,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  <a:latin typeface="CalistoMT,Bold"/>
              </a:rPr>
              <a:t>Estudio de créditos semanales con desembolsos los viernes de cada semana, para solicitudes que cuenten con documentación completa.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2060"/>
              </a:solidFill>
              <a:latin typeface="CalistoMT,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i="0" u="none" strike="noStrike" baseline="0" dirty="0">
                <a:solidFill>
                  <a:srgbClr val="002060"/>
                </a:solidFill>
                <a:latin typeface="CalistoMT,Bold"/>
              </a:rPr>
              <a:t>Desembolsos los viernes de cada semana mediante transferencia a la cuenta de nómin</a:t>
            </a:r>
            <a:r>
              <a:rPr lang="es-ES" sz="1600" dirty="0">
                <a:solidFill>
                  <a:srgbClr val="002060"/>
                </a:solidFill>
                <a:latin typeface="CalistoMT,Bold"/>
              </a:rPr>
              <a:t>a registrada del asociado directamente por FEVIVA.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i="0" u="none" strike="noStrike" baseline="0" dirty="0">
              <a:solidFill>
                <a:srgbClr val="002060"/>
              </a:solidFill>
              <a:latin typeface="CalistoMT,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  <a:latin typeface="CalistoMT,Bold"/>
              </a:rPr>
              <a:t>Créditos de vehículo y moto se desembolsan contra presentación de tarjeta de propiedad ampliada a favor de Feviva y seguro todo riesgo con endoso a FEVIVA como beneficiario-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i="0" u="none" strike="noStrike" baseline="0" dirty="0">
              <a:solidFill>
                <a:srgbClr val="002060"/>
              </a:solidFill>
              <a:latin typeface="CalistoMT,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  <a:latin typeface="CalistoMT,Bold"/>
              </a:rPr>
              <a:t>Créditos de vivienda se desembolsan contra Registro de hipoteca a favor de Feviva ante Registro e instrumentos públicos que corresponda según localidad. </a:t>
            </a:r>
            <a:endParaRPr lang="es-ES" sz="1600" i="0" u="none" strike="noStrike" baseline="0" dirty="0">
              <a:solidFill>
                <a:srgbClr val="002060"/>
              </a:solidFill>
              <a:latin typeface="CalistoMT,Bold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333D680-1EFC-4D32-82FA-FC127B96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22" y="6412507"/>
            <a:ext cx="4281778" cy="39941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ABE9D32-9745-4373-A4C6-3DB2710648AF}"/>
              </a:ext>
            </a:extLst>
          </p:cNvPr>
          <p:cNvCxnSpPr/>
          <p:nvPr/>
        </p:nvCxnSpPr>
        <p:spPr>
          <a:xfrm>
            <a:off x="7511718" y="6273595"/>
            <a:ext cx="374573" cy="27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A18217-715A-4200-B26B-A3E1AE6642CE}"/>
              </a:ext>
            </a:extLst>
          </p:cNvPr>
          <p:cNvSpPr txBox="1"/>
          <p:nvPr/>
        </p:nvSpPr>
        <p:spPr>
          <a:xfrm>
            <a:off x="2713417" y="6395682"/>
            <a:ext cx="49855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Estos formatos los encontramos:</a:t>
            </a: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b="1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https://feviva.com.co/</a:t>
            </a:r>
          </a:p>
        </p:txBody>
      </p:sp>
      <p:pic>
        <p:nvPicPr>
          <p:cNvPr id="1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B8195C8-2CE0-451E-A862-B1BF409D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5356">
            <a:off x="7462813" y="243370"/>
            <a:ext cx="1533192" cy="103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05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E40E2F-2343-452D-BC2D-1F2BDDA4E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4"/>
          <a:stretch/>
        </p:blipFill>
        <p:spPr>
          <a:xfrm flipH="1">
            <a:off x="7173" y="-21516"/>
            <a:ext cx="7495953" cy="68795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82BF6BA-DBFE-4050-BE38-CA090405EEC0}"/>
              </a:ext>
            </a:extLst>
          </p:cNvPr>
          <p:cNvSpPr/>
          <p:nvPr/>
        </p:nvSpPr>
        <p:spPr>
          <a:xfrm>
            <a:off x="3417371" y="-746312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D611C9FE-1CF5-46A0-A070-0F5ECE7EBD98}"/>
              </a:ext>
            </a:extLst>
          </p:cNvPr>
          <p:cNvSpPr txBox="1"/>
          <p:nvPr/>
        </p:nvSpPr>
        <p:spPr>
          <a:xfrm>
            <a:off x="3210853" y="590921"/>
            <a:ext cx="576345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b="1" i="0" u="none" strike="noStrike" kern="1200" cap="none" spc="0" baseline="0" dirty="0">
                <a:solidFill>
                  <a:srgbClr val="C00000"/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REINGRESO: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91F197-EB61-415A-9E92-81D3AC4371D7}"/>
              </a:ext>
            </a:extLst>
          </p:cNvPr>
          <p:cNvSpPr txBox="1"/>
          <p:nvPr/>
        </p:nvSpPr>
        <p:spPr>
          <a:xfrm>
            <a:off x="4300870" y="1316527"/>
            <a:ext cx="48431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asociado que solicite su </a:t>
            </a:r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retiro</a:t>
            </a:r>
          </a:p>
          <a:p>
            <a:pPr algn="ctr"/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temporalmente </a:t>
            </a: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FEVIVA, debe tener en</a:t>
            </a:r>
          </a:p>
          <a:p>
            <a:pPr algn="ctr"/>
            <a:r>
              <a:rPr lang="es-CO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cuenta los siguientes requisitos:</a:t>
            </a:r>
          </a:p>
          <a:p>
            <a:pPr algn="l"/>
            <a:endParaRPr lang="es-CO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Afiliados que al momento de su retiro</a:t>
            </a:r>
          </a:p>
          <a:p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tengan más de dos años de afiliación se</a:t>
            </a:r>
          </a:p>
          <a:p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pueden reintegrar después de (2) dos</a:t>
            </a:r>
          </a:p>
          <a:p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meses y no pierden su antigüedad.</a:t>
            </a:r>
          </a:p>
          <a:p>
            <a:pPr algn="l"/>
            <a:endParaRPr lang="es-ES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Cuando en el momento del retiro llevan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menos de dos años de afiliación a Feviva,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fecha de re afiliación es después de (6)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seis meses y pierden su antigüedad.</a:t>
            </a:r>
          </a:p>
          <a:p>
            <a:pPr algn="l"/>
            <a:endParaRPr lang="es-ES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su nueva vinculación debe presentar </a:t>
            </a:r>
            <a:r>
              <a:rPr lang="es-CO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solicitud debidamente diligenciada.</a:t>
            </a:r>
            <a:endParaRPr lang="es-CO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C7B689D-2141-42D1-A247-482B2A2D6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29" y="183816"/>
            <a:ext cx="1533192" cy="103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76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interior, tabla, mujer&#10;&#10;Descripción generada automáticamente">
            <a:extLst>
              <a:ext uri="{FF2B5EF4-FFF2-40B4-BE49-F238E27FC236}">
                <a16:creationId xmlns:a16="http://schemas.microsoft.com/office/drawing/2014/main" id="{D7ED444F-5072-F7D4-50C8-FF90CF6C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r="36853"/>
          <a:stretch/>
        </p:blipFill>
        <p:spPr>
          <a:xfrm>
            <a:off x="2625032" y="0"/>
            <a:ext cx="6518968" cy="685116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4DB453D-106F-7A70-9FFF-5D7C56910AE1}"/>
              </a:ext>
            </a:extLst>
          </p:cNvPr>
          <p:cNvSpPr/>
          <p:nvPr/>
        </p:nvSpPr>
        <p:spPr>
          <a:xfrm>
            <a:off x="-393273" y="-858997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8957F3-F960-3F95-56CB-868940466048}"/>
              </a:ext>
            </a:extLst>
          </p:cNvPr>
          <p:cNvSpPr txBox="1"/>
          <p:nvPr/>
        </p:nvSpPr>
        <p:spPr>
          <a:xfrm>
            <a:off x="-85725" y="5591322"/>
            <a:ext cx="5362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VISITENOS EN:</a:t>
            </a:r>
            <a:endParaRPr lang="es-CO" sz="2400" b="1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2400" b="1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https://www.feviva.com.co/</a:t>
            </a:r>
            <a:endParaRPr lang="es-ES" sz="2400" b="1" dirty="0">
              <a:solidFill>
                <a:srgbClr val="C00000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354EA2-CED4-3F31-0370-1FCD61BCBF3E}"/>
              </a:ext>
            </a:extLst>
          </p:cNvPr>
          <p:cNvSpPr txBox="1"/>
          <p:nvPr/>
        </p:nvSpPr>
        <p:spPr>
          <a:xfrm>
            <a:off x="41843" y="1130593"/>
            <a:ext cx="53625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CONTACTO:</a:t>
            </a:r>
          </a:p>
          <a:p>
            <a:pPr algn="ctr"/>
            <a:endParaRPr lang="es-CO" sz="1400" b="1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Henry Castaño Ruiz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Gerente</a:t>
            </a:r>
          </a:p>
          <a:p>
            <a:pPr algn="ctr"/>
            <a:r>
              <a:rPr lang="es-CO" sz="20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hcastano@almaviva.com.co</a:t>
            </a:r>
          </a:p>
          <a:p>
            <a:pPr algn="ctr"/>
            <a:endParaRPr lang="es-CO" sz="2000" b="1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Jessica Andrea Carrillo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Analista Contable</a:t>
            </a:r>
          </a:p>
          <a:p>
            <a:pPr algn="ctr"/>
            <a:r>
              <a:rPr lang="es-CO" sz="20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jacarril.ext@almaviva.com.co</a:t>
            </a:r>
          </a:p>
          <a:p>
            <a:pPr algn="ctr"/>
            <a:endParaRPr lang="es-CO" sz="2000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Alejandra Gallo Ramirez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Analista de Cartera</a:t>
            </a:r>
          </a:p>
          <a:p>
            <a:pPr algn="ctr"/>
            <a:r>
              <a:rPr lang="es-CO" sz="20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agallo.ext@almaviva.com.co</a:t>
            </a:r>
          </a:p>
          <a:p>
            <a:pPr algn="ctr"/>
            <a:endParaRPr lang="es-CO" sz="2000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CO" sz="2000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077FC6-DAC8-E669-3873-DCAB91F7DB6B}"/>
              </a:ext>
            </a:extLst>
          </p:cNvPr>
          <p:cNvSpPr/>
          <p:nvPr/>
        </p:nvSpPr>
        <p:spPr>
          <a:xfrm>
            <a:off x="29469" y="7734"/>
            <a:ext cx="9144000" cy="1078348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F0DDC3-A53B-FE53-C12B-AEEDB506316E}"/>
              </a:ext>
            </a:extLst>
          </p:cNvPr>
          <p:cNvSpPr/>
          <p:nvPr/>
        </p:nvSpPr>
        <p:spPr>
          <a:xfrm>
            <a:off x="521624" y="171714"/>
            <a:ext cx="7472110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GRACIAS POR SU ATENCIÓN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1D02A7-C3F2-734C-378E-C74AAC160CFA}"/>
              </a:ext>
            </a:extLst>
          </p:cNvPr>
          <p:cNvSpPr txBox="1"/>
          <p:nvPr/>
        </p:nvSpPr>
        <p:spPr>
          <a:xfrm>
            <a:off x="-2159664" y="6573267"/>
            <a:ext cx="53625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1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JAC - 2025</a:t>
            </a:r>
            <a:endParaRPr lang="es-CO" sz="1200" b="1" i="1" dirty="0">
              <a:solidFill>
                <a:srgbClr val="00206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68654C5-7FA3-B50F-58F9-3DB2775DA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302" y="5357851"/>
            <a:ext cx="2058109" cy="1391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persona, interior, mujer, sostener&#10;&#10;Descripción generada automáticamente">
            <a:extLst>
              <a:ext uri="{FF2B5EF4-FFF2-40B4-BE49-F238E27FC236}">
                <a16:creationId xmlns:a16="http://schemas.microsoft.com/office/drawing/2014/main" id="{EC9DC00D-F859-4A51-A65E-346A2D59B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r="37808"/>
          <a:stretch/>
        </p:blipFill>
        <p:spPr>
          <a:xfrm flipH="1">
            <a:off x="5124833" y="2189"/>
            <a:ext cx="4019164" cy="686783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737F9116-F0ED-466B-A3B9-F7B0E7AB5367}"/>
              </a:ext>
            </a:extLst>
          </p:cNvPr>
          <p:cNvGrpSpPr/>
          <p:nvPr/>
        </p:nvGrpSpPr>
        <p:grpSpPr>
          <a:xfrm>
            <a:off x="0" y="0"/>
            <a:ext cx="9143999" cy="6879516"/>
            <a:chOff x="0" y="0"/>
            <a:chExt cx="9143999" cy="6879516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747CDB4-195F-486F-B45B-50923825E011}"/>
                </a:ext>
              </a:extLst>
            </p:cNvPr>
            <p:cNvSpPr/>
            <p:nvPr/>
          </p:nvSpPr>
          <p:spPr>
            <a:xfrm>
              <a:off x="7400688" y="5606534"/>
              <a:ext cx="1674944" cy="1272982"/>
            </a:xfrm>
            <a:custGeom>
              <a:avLst/>
              <a:gdLst>
                <a:gd name="connsiteX0" fmla="*/ 259383 w 1674944"/>
                <a:gd name="connsiteY0" fmla="*/ 0 h 1272982"/>
                <a:gd name="connsiteX1" fmla="*/ 1415561 w 1674944"/>
                <a:gd name="connsiteY1" fmla="*/ 0 h 1272982"/>
                <a:gd name="connsiteX2" fmla="*/ 1674944 w 1674944"/>
                <a:gd name="connsiteY2" fmla="*/ 259383 h 1272982"/>
                <a:gd name="connsiteX3" fmla="*/ 1674944 w 1674944"/>
                <a:gd name="connsiteY3" fmla="*/ 1272982 h 1272982"/>
                <a:gd name="connsiteX4" fmla="*/ 0 w 1674944"/>
                <a:gd name="connsiteY4" fmla="*/ 1272982 h 1272982"/>
                <a:gd name="connsiteX5" fmla="*/ 0 w 1674944"/>
                <a:gd name="connsiteY5" fmla="*/ 259383 h 1272982"/>
                <a:gd name="connsiteX6" fmla="*/ 259383 w 1674944"/>
                <a:gd name="connsiteY6" fmla="*/ 0 h 12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944" h="1272982">
                  <a:moveTo>
                    <a:pt x="259383" y="0"/>
                  </a:moveTo>
                  <a:lnTo>
                    <a:pt x="1415561" y="0"/>
                  </a:lnTo>
                  <a:cubicBezTo>
                    <a:pt x="1558814" y="0"/>
                    <a:pt x="1674944" y="116130"/>
                    <a:pt x="1674944" y="259383"/>
                  </a:cubicBezTo>
                  <a:lnTo>
                    <a:pt x="1674944" y="1272982"/>
                  </a:lnTo>
                  <a:lnTo>
                    <a:pt x="0" y="1272982"/>
                  </a:lnTo>
                  <a:lnTo>
                    <a:pt x="0" y="259383"/>
                  </a:lnTo>
                  <a:cubicBezTo>
                    <a:pt x="0" y="116130"/>
                    <a:pt x="116130" y="0"/>
                    <a:pt x="2593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5" name="Imagen 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A434953C-CF3A-471A-9A3D-4A86B6DB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1564" y="5735396"/>
              <a:ext cx="1533192" cy="1036774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84191545-C2D5-45B1-89DA-F99ACA4A3ECF}"/>
                </a:ext>
              </a:extLst>
            </p:cNvPr>
            <p:cNvGrpSpPr/>
            <p:nvPr/>
          </p:nvGrpSpPr>
          <p:grpSpPr>
            <a:xfrm>
              <a:off x="0" y="0"/>
              <a:ext cx="9143999" cy="6879516"/>
              <a:chOff x="0" y="0"/>
              <a:chExt cx="9143999" cy="6879516"/>
            </a:xfrm>
          </p:grpSpPr>
          <p:pic>
            <p:nvPicPr>
              <p:cNvPr id="17" name="Imagen 3">
                <a:extLst>
                  <a:ext uri="{FF2B5EF4-FFF2-40B4-BE49-F238E27FC236}">
                    <a16:creationId xmlns:a16="http://schemas.microsoft.com/office/drawing/2014/main" id="{7D070AF2-BCA6-4857-A6AB-13E99EC83C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1201" b="99210" l="58750" r="79643">
                            <a14:foregroundMark x1="65179" y1="97630" x2="65179" y2="97630"/>
                            <a14:foregroundMark x1="65179" y1="97630" x2="70357" y2="98104"/>
                            <a14:foregroundMark x1="63571" y1="99210" x2="63571" y2="99210"/>
                            <a14:foregroundMark x1="63839" y1="99210" x2="63839" y2="99210"/>
                            <a14:foregroundMark x1="64464" y1="99210" x2="64821" y2="99210"/>
                            <a14:foregroundMark x1="65268" y1="99210" x2="72232" y2="98736"/>
                            <a14:foregroundMark x1="72232" y1="98736" x2="72232" y2="98736"/>
                          </a14:backgroundRemoval>
                        </a14:imgEffect>
                      </a14:imgLayer>
                    </a14:imgProps>
                  </a:ext>
                </a:extLst>
              </a:blip>
              <a:srcRect l="56274" t="79244" r="17719"/>
              <a:stretch/>
            </p:blipFill>
            <p:spPr>
              <a:xfrm>
                <a:off x="5124834" y="5628050"/>
                <a:ext cx="2774474" cy="1251466"/>
              </a:xfrm>
              <a:prstGeom prst="rect">
                <a:avLst/>
              </a:prstGeom>
            </p:spPr>
          </p:pic>
          <p:pic>
            <p:nvPicPr>
              <p:cNvPr id="18" name="Imagen 3">
                <a:extLst>
                  <a:ext uri="{FF2B5EF4-FFF2-40B4-BE49-F238E27FC236}">
                    <a16:creationId xmlns:a16="http://schemas.microsoft.com/office/drawing/2014/main" id="{15BC57EE-A13D-4F2D-A777-029C7FDCF3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8" b="22433" l="625" r="14375">
                            <a14:foregroundMark x1="2946" y1="4265" x2="2589" y2="18483"/>
                            <a14:foregroundMark x1="2589" y1="18799" x2="2589" y2="18799"/>
                            <a14:foregroundMark x1="3214" y1="5055" x2="3214" y2="5055"/>
                            <a14:foregroundMark x1="3393" y1="5055" x2="11429" y2="5055"/>
                            <a14:foregroundMark x1="1250" y1="3002" x2="7321" y2="2370"/>
                            <a14:foregroundMark x1="714" y1="2370" x2="714" y2="11532"/>
                            <a14:foregroundMark x1="714" y1="1264" x2="1429" y2="1264"/>
                            <a14:foregroundMark x1="1607" y1="1264" x2="8661" y2="158"/>
                          </a14:backgroundRemoval>
                        </a14:imgEffect>
                      </a14:imgLayer>
                    </a14:imgProps>
                  </a:ext>
                </a:extLst>
              </a:blip>
              <a:srcRect l="980" t="1515" r="83836" b="74984"/>
              <a:stretch/>
            </p:blipFill>
            <p:spPr>
              <a:xfrm>
                <a:off x="0" y="117"/>
                <a:ext cx="1619794" cy="1416873"/>
              </a:xfrm>
              <a:prstGeom prst="rect">
                <a:avLst/>
              </a:prstGeom>
            </p:spPr>
          </p:pic>
          <p:pic>
            <p:nvPicPr>
              <p:cNvPr id="19" name="Imagen 3">
                <a:extLst>
                  <a:ext uri="{FF2B5EF4-FFF2-40B4-BE49-F238E27FC236}">
                    <a16:creationId xmlns:a16="http://schemas.microsoft.com/office/drawing/2014/main" id="{369D0DD9-4B3E-409B-99A1-149D329517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38" b="44392" l="77411" r="98839">
                            <a14:foregroundMark x1="82589" y1="3318" x2="94464" y2="7109"/>
                            <a14:foregroundMark x1="83929" y1="16904" x2="94286" y2="6161"/>
                            <a14:foregroundMark x1="81696" y1="3318" x2="87411" y2="2370"/>
                            <a14:foregroundMark x1="87411" y1="2370" x2="93482" y2="2370"/>
                            <a14:foregroundMark x1="93661" y1="2370" x2="95268" y2="2054"/>
                            <a14:foregroundMark x1="90268" y1="15956" x2="96964" y2="6793"/>
                            <a14:foregroundMark x1="96964" y1="6793" x2="96964" y2="6793"/>
                            <a14:foregroundMark x1="96964" y1="6161" x2="96964" y2="6161"/>
                            <a14:foregroundMark x1="97321" y1="5371" x2="97857" y2="3791"/>
                            <a14:foregroundMark x1="80179" y1="2054" x2="95446" y2="3791"/>
                            <a14:foregroundMark x1="95446" y1="3791" x2="98839" y2="3002"/>
                            <a14:foregroundMark x1="78571" y1="1738" x2="94732" y2="2054"/>
                            <a14:foregroundMark x1="94732" y1="2054" x2="98839" y2="1738"/>
                          </a14:backgroundRemoval>
                        </a14:imgEffect>
                      </a14:imgLayer>
                    </a14:imgProps>
                  </a:ext>
                </a:extLst>
              </a:blip>
              <a:srcRect l="74960" t="856" r="957" b="50577"/>
              <a:stretch/>
            </p:blipFill>
            <p:spPr>
              <a:xfrm>
                <a:off x="6187690" y="0"/>
                <a:ext cx="2956309" cy="3369581"/>
              </a:xfrm>
              <a:prstGeom prst="rect">
                <a:avLst/>
              </a:prstGeom>
            </p:spPr>
          </p:pic>
        </p:grpSp>
      </p:grpSp>
      <p:sp>
        <p:nvSpPr>
          <p:cNvPr id="20" name="CuadroTexto 4">
            <a:extLst>
              <a:ext uri="{FF2B5EF4-FFF2-40B4-BE49-F238E27FC236}">
                <a16:creationId xmlns:a16="http://schemas.microsoft.com/office/drawing/2014/main" id="{53F96CA1-CBB6-4535-B889-52A20CC19493}"/>
              </a:ext>
            </a:extLst>
          </p:cNvPr>
          <p:cNvSpPr txBox="1"/>
          <p:nvPr/>
        </p:nvSpPr>
        <p:spPr>
          <a:xfrm>
            <a:off x="1296993" y="601553"/>
            <a:ext cx="576345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b="1" i="0" u="none" strike="noStrike" kern="1200" cap="none" spc="0" baseline="0" dirty="0">
                <a:solidFill>
                  <a:srgbClr val="C00000"/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¿Qué se necesita para afiliarse?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BE8B3EA-FA7D-41D7-93D8-990844186E22}"/>
              </a:ext>
            </a:extLst>
          </p:cNvPr>
          <p:cNvSpPr txBox="1"/>
          <p:nvPr/>
        </p:nvSpPr>
        <p:spPr>
          <a:xfrm>
            <a:off x="296183" y="1265068"/>
            <a:ext cx="498558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Contrato laboral a </a:t>
            </a:r>
            <a:r>
              <a:rPr lang="es-MX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s-MX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ermino</a:t>
            </a:r>
            <a:r>
              <a:rPr lang="es-MX" b="1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indefinido y/o Obra Labor </a:t>
            </a:r>
            <a: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con Almaviva S.A. o filiales.</a:t>
            </a:r>
          </a:p>
          <a:p>
            <a:pPr marL="342900" marR="0" lvl="0" indent="-3429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b="0" i="0" u="none" strike="noStrike" kern="1200" cap="none" spc="0" baseline="0" dirty="0">
              <a:solidFill>
                <a:srgbClr val="002060"/>
              </a:solidFill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0" lvl="0" indent="-4572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b="1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Diligenciar completamente:</a:t>
            </a:r>
          </a:p>
          <a:p>
            <a:pPr marL="742950" marR="0" lvl="1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b="0" i="0" u="none" strike="noStrike" kern="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 Formato Vinculación Feviva. </a:t>
            </a:r>
          </a:p>
          <a:p>
            <a:pPr marL="742950" marR="0" lvl="1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 Formato Autorización descuento nómina.        </a:t>
            </a:r>
          </a:p>
          <a:p>
            <a:pPr marL="457200" marR="0" lvl="0" indent="-4572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Adjuntar copia cédula de ciudadanía ampliada al 150%</a:t>
            </a:r>
          </a:p>
          <a:p>
            <a:pPr marL="457200" marR="0" lvl="0" indent="-4572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Adjuntar dos últimos desprendibles de nómina.</a:t>
            </a:r>
          </a:p>
          <a:p>
            <a:pPr marL="342900" marR="0" lvl="0" indent="-3429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b="0" i="0" u="none" strike="noStrike" kern="1200" cap="none" spc="0" baseline="0" dirty="0">
              <a:solidFill>
                <a:srgbClr val="002060"/>
              </a:solidFill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0" lvl="0" indent="-45720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Pensionado estando al servicio de Almaviva S.A .y Filiales, con la calidad</a:t>
            </a:r>
            <a:b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b="0" i="0" u="none" strike="noStrike" kern="1200" cap="none" spc="0" baseline="0" dirty="0">
                <a:solidFill>
                  <a:srgbClr val="002060"/>
                </a:solidFill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de afiliado a Feviva</a:t>
            </a:r>
            <a:r>
              <a:rPr lang="es-MX" sz="2000" b="0" i="0" u="none" strike="noStrike" kern="1200" cap="none" spc="0" baseline="0" dirty="0">
                <a:solidFill>
                  <a:srgbClr val="002060"/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" sz="2000" b="0" i="0" u="none" strike="noStrike" kern="1200" cap="none" spc="0" baseline="0" dirty="0">
              <a:solidFill>
                <a:srgbClr val="002060"/>
              </a:solidFill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8ACB3F-74EB-4388-805A-D94C856DF23C}"/>
              </a:ext>
            </a:extLst>
          </p:cNvPr>
          <p:cNvSpPr txBox="1"/>
          <p:nvPr/>
        </p:nvSpPr>
        <p:spPr>
          <a:xfrm>
            <a:off x="0" y="6009546"/>
            <a:ext cx="49855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Estos formatos los encontramos: </a:t>
            </a:r>
            <a:r>
              <a:rPr lang="es-ES" sz="1200" b="1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https://feviva.com.co/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B174239-B78D-47E1-A6F6-BBBF45D7E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794" y="6349750"/>
            <a:ext cx="4281778" cy="399416"/>
          </a:xfrm>
          <a:prstGeom prst="rect">
            <a:avLst/>
          </a:prstGeom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2973E81-F2EE-4978-B43A-05B9504598A8}"/>
              </a:ext>
            </a:extLst>
          </p:cNvPr>
          <p:cNvCxnSpPr/>
          <p:nvPr/>
        </p:nvCxnSpPr>
        <p:spPr>
          <a:xfrm>
            <a:off x="4301190" y="6210838"/>
            <a:ext cx="374573" cy="277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D649511-4FE1-4B15-AB4F-54FDB3BB75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9"/>
          <a:stretch/>
        </p:blipFill>
        <p:spPr>
          <a:xfrm>
            <a:off x="2393994" y="0"/>
            <a:ext cx="6772866" cy="6858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A68ACD2-D6E8-4C49-948C-88924644B7D4}"/>
              </a:ext>
            </a:extLst>
          </p:cNvPr>
          <p:cNvSpPr/>
          <p:nvPr/>
        </p:nvSpPr>
        <p:spPr>
          <a:xfrm>
            <a:off x="-963243" y="-827119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8BC8805-14C9-42E7-B2C8-FDF52884E314}"/>
              </a:ext>
            </a:extLst>
          </p:cNvPr>
          <p:cNvGrpSpPr/>
          <p:nvPr/>
        </p:nvGrpSpPr>
        <p:grpSpPr>
          <a:xfrm rot="21440236">
            <a:off x="5725270" y="4089985"/>
            <a:ext cx="2639070" cy="1262540"/>
            <a:chOff x="5725269" y="4046600"/>
            <a:chExt cx="2639070" cy="1262540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A7E42A9-E5A3-4A1B-B5C8-2FE5D35F4FAD}"/>
                </a:ext>
              </a:extLst>
            </p:cNvPr>
            <p:cNvSpPr txBox="1"/>
            <p:nvPr/>
          </p:nvSpPr>
          <p:spPr>
            <a:xfrm>
              <a:off x="5725269" y="4478143"/>
              <a:ext cx="2639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FEVIVA 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E5EB68B-BF4A-4AB7-AA16-8B4848F6A8ED}"/>
                </a:ext>
              </a:extLst>
            </p:cNvPr>
            <p:cNvSpPr txBox="1"/>
            <p:nvPr/>
          </p:nvSpPr>
          <p:spPr>
            <a:xfrm>
              <a:off x="5725270" y="4046600"/>
              <a:ext cx="2639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Afíliate a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BB2B931-D822-4B3A-8737-7850BB63F92B}"/>
              </a:ext>
            </a:extLst>
          </p:cNvPr>
          <p:cNvSpPr txBox="1"/>
          <p:nvPr/>
        </p:nvSpPr>
        <p:spPr>
          <a:xfrm>
            <a:off x="584791" y="272476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MaiandraGD"/>
              </a:rPr>
              <a:t>Los Asociados a FEVIVA, se comprometen a hacer un aporte permanente </a:t>
            </a:r>
            <a:r>
              <a:rPr lang="es-CO" sz="1800" b="0" i="0" u="none" strike="noStrike" baseline="0" dirty="0">
                <a:solidFill>
                  <a:srgbClr val="002060"/>
                </a:solidFill>
                <a:latin typeface="MaiandraGD"/>
              </a:rPr>
              <a:t>descontado por nómina </a:t>
            </a:r>
            <a:r>
              <a:rPr lang="es-CO" b="1" dirty="0">
                <a:solidFill>
                  <a:srgbClr val="002060"/>
                </a:solidFill>
                <a:latin typeface="MaiandraGD"/>
              </a:rPr>
              <a:t>QUINCENAL O MENSUALMENTE.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281B4-537C-408F-A37A-62A2A53DD03D}"/>
              </a:ext>
            </a:extLst>
          </p:cNvPr>
          <p:cNvSpPr txBox="1"/>
          <p:nvPr/>
        </p:nvSpPr>
        <p:spPr>
          <a:xfrm>
            <a:off x="401488" y="1480127"/>
            <a:ext cx="44763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solidFill>
                  <a:srgbClr val="C00000"/>
                </a:solidFill>
                <a:latin typeface="MaiandraGD"/>
              </a:rPr>
              <a:t>EL PORCENTAJE DE AHORRO ES:</a:t>
            </a:r>
          </a:p>
          <a:p>
            <a:pPr algn="l"/>
            <a:endParaRPr lang="es-ES" sz="1800" b="0" i="0" u="none" strike="noStrike" baseline="0" dirty="0">
              <a:solidFill>
                <a:srgbClr val="C00000"/>
              </a:solidFill>
              <a:latin typeface="MaiandraGD"/>
            </a:endParaRPr>
          </a:p>
          <a:p>
            <a:pPr algn="ctr"/>
            <a:r>
              <a:rPr lang="es-ES" sz="1800" b="1" i="0" u="none" strike="noStrike" baseline="0" dirty="0">
                <a:solidFill>
                  <a:srgbClr val="002060"/>
                </a:solidFill>
                <a:latin typeface="MaiandraGD"/>
              </a:rPr>
              <a:t>Mínimo: (3%) Máximo (10%) mensual del salario.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1C601B-3E60-42A3-945B-7461AD0CF6FB}"/>
              </a:ext>
            </a:extLst>
          </p:cNvPr>
          <p:cNvSpPr txBox="1"/>
          <p:nvPr/>
        </p:nvSpPr>
        <p:spPr>
          <a:xfrm>
            <a:off x="521473" y="3981927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002060"/>
                </a:solidFill>
                <a:latin typeface="CalistoMT,Bold"/>
              </a:rPr>
              <a:t>Asociados con Salario integral que devengan 15 o más  S.M.L.M.V, </a:t>
            </a:r>
            <a:r>
              <a:rPr lang="es-CO" sz="1800" b="1" i="0" u="none" strike="noStrike" baseline="0" dirty="0">
                <a:solidFill>
                  <a:srgbClr val="002060"/>
                </a:solidFill>
                <a:latin typeface="CalistoMT,Bold"/>
              </a:rPr>
              <a:t>($</a:t>
            </a:r>
            <a:r>
              <a:rPr lang="es-CO" b="1" dirty="0">
                <a:solidFill>
                  <a:srgbClr val="002060"/>
                </a:solidFill>
                <a:latin typeface="CalistoMT,Bold"/>
              </a:rPr>
              <a:t>21.352.500</a:t>
            </a:r>
            <a:r>
              <a:rPr lang="es-CO" sz="1800" b="1" i="0" u="none" strike="noStrike" baseline="0" dirty="0">
                <a:solidFill>
                  <a:srgbClr val="002060"/>
                </a:solidFill>
                <a:latin typeface="CalistoMT,Bold"/>
              </a:rPr>
              <a:t>) pueden elegir:</a:t>
            </a:r>
          </a:p>
          <a:p>
            <a:pPr algn="l"/>
            <a:endParaRPr lang="es-CO" sz="1800" b="1" i="0" u="none" strike="noStrike" baseline="0" dirty="0">
              <a:solidFill>
                <a:srgbClr val="002060"/>
              </a:solidFill>
              <a:latin typeface="CalistoMT,Bold"/>
            </a:endParaRPr>
          </a:p>
          <a:p>
            <a:pPr algn="l"/>
            <a:r>
              <a:rPr lang="es-CO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MaiandraGD"/>
              </a:rPr>
              <a:t>0,75 del S.M.M.L.V. (2025) $ 1.067.625</a:t>
            </a:r>
          </a:p>
          <a:p>
            <a:pPr algn="l"/>
            <a:r>
              <a:rPr lang="es-CO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MaiandraGD"/>
              </a:rPr>
              <a:t>1,00 del S.M.M.L.V. (2025) $ 1.423.500</a:t>
            </a:r>
          </a:p>
          <a:p>
            <a:pPr algn="l"/>
            <a:r>
              <a:rPr lang="es-CO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MaiandraGD"/>
              </a:rPr>
              <a:t>1,25 del S.M.M.L.V. (2025) $ 1.779.375</a:t>
            </a:r>
            <a:endParaRPr lang="es-CO" dirty="0"/>
          </a:p>
        </p:txBody>
      </p:sp>
      <p:pic>
        <p:nvPicPr>
          <p:cNvPr id="1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A1996C9-B881-4AEE-A616-2F8CBA1D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4228">
            <a:off x="457200" y="312375"/>
            <a:ext cx="1533192" cy="10367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23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7F8590-8577-4B3A-B833-C714B582CD3D}"/>
              </a:ext>
            </a:extLst>
          </p:cNvPr>
          <p:cNvSpPr txBox="1"/>
          <p:nvPr/>
        </p:nvSpPr>
        <p:spPr>
          <a:xfrm>
            <a:off x="1304584" y="355439"/>
            <a:ext cx="576345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b="1" i="0" u="none" strike="noStrike" kern="1200" cap="none" spc="0" baseline="0" dirty="0">
                <a:solidFill>
                  <a:srgbClr val="C00000"/>
                </a:solidFill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LÍNEAS DE CRÉDITO</a:t>
            </a:r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3D35CD59-5981-4A80-BAA4-427065DD7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11090"/>
              </p:ext>
            </p:extLst>
          </p:nvPr>
        </p:nvGraphicFramePr>
        <p:xfrm>
          <a:off x="537683" y="1122132"/>
          <a:ext cx="6732118" cy="46442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17997">
                  <a:extLst>
                    <a:ext uri="{9D8B030D-6E8A-4147-A177-3AD203B41FA5}">
                      <a16:colId xmlns:a16="http://schemas.microsoft.com/office/drawing/2014/main" val="3187393715"/>
                    </a:ext>
                  </a:extLst>
                </a:gridCol>
                <a:gridCol w="1919621">
                  <a:extLst>
                    <a:ext uri="{9D8B030D-6E8A-4147-A177-3AD203B41FA5}">
                      <a16:colId xmlns:a16="http://schemas.microsoft.com/office/drawing/2014/main" val="1462074444"/>
                    </a:ext>
                  </a:extLst>
                </a:gridCol>
                <a:gridCol w="1494500">
                  <a:extLst>
                    <a:ext uri="{9D8B030D-6E8A-4147-A177-3AD203B41FA5}">
                      <a16:colId xmlns:a16="http://schemas.microsoft.com/office/drawing/2014/main" val="3114642274"/>
                    </a:ext>
                  </a:extLst>
                </a:gridCol>
              </a:tblGrid>
              <a:tr h="315505"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Línea de Crédito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Interés Anual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Interés mensual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3837974320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Libre Destino (CUPO)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1616981083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Extraordinario (Extra cupo)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1.17%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1889087220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Vivienda (Nueva o usada)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0.91%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3903875830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Especial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2346728423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Seguro de Vehículo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4091672724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Educativo (Asociado y/o Hijo asociado)</a:t>
                      </a:r>
                      <a:endParaRPr lang="es-ES" sz="14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1651875891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Vehículo y/o Moto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1632233611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MX" sz="1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Póliza </a:t>
                      </a:r>
                      <a:r>
                        <a:rPr lang="es-MX" sz="16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Hogar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3514577275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Promociones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4211609845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Medicina Pre Pagada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0.91%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288463753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Funerario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390728231"/>
                  </a:ext>
                </a:extLst>
              </a:tr>
              <a:tr h="315505">
                <a:tc>
                  <a:txBody>
                    <a:bodyPr/>
                    <a:lstStyle/>
                    <a:p>
                      <a:pPr lvl="0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Calamidad Domestica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0.83%</a:t>
                      </a:r>
                      <a:endParaRPr lang="es-ES" sz="160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4652" marR="94652" marT="47326" marB="47326"/>
                </a:tc>
                <a:extLst>
                  <a:ext uri="{0D108BD9-81ED-4DB2-BD59-A6C34878D82A}">
                    <a16:rowId xmlns:a16="http://schemas.microsoft.com/office/drawing/2014/main" val="1019799939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301D4DE1-117D-449E-A5F8-A9BBB4B12470}"/>
              </a:ext>
            </a:extLst>
          </p:cNvPr>
          <p:cNvGrpSpPr/>
          <p:nvPr/>
        </p:nvGrpSpPr>
        <p:grpSpPr>
          <a:xfrm>
            <a:off x="0" y="0"/>
            <a:ext cx="9143999" cy="6879516"/>
            <a:chOff x="0" y="0"/>
            <a:chExt cx="9143999" cy="6879516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E9D9998-9C4B-4764-9B9F-4189FDD06226}"/>
                </a:ext>
              </a:extLst>
            </p:cNvPr>
            <p:cNvSpPr/>
            <p:nvPr/>
          </p:nvSpPr>
          <p:spPr>
            <a:xfrm>
              <a:off x="7400688" y="5606534"/>
              <a:ext cx="1674944" cy="1272982"/>
            </a:xfrm>
            <a:custGeom>
              <a:avLst/>
              <a:gdLst>
                <a:gd name="connsiteX0" fmla="*/ 259383 w 1674944"/>
                <a:gd name="connsiteY0" fmla="*/ 0 h 1272982"/>
                <a:gd name="connsiteX1" fmla="*/ 1415561 w 1674944"/>
                <a:gd name="connsiteY1" fmla="*/ 0 h 1272982"/>
                <a:gd name="connsiteX2" fmla="*/ 1674944 w 1674944"/>
                <a:gd name="connsiteY2" fmla="*/ 259383 h 1272982"/>
                <a:gd name="connsiteX3" fmla="*/ 1674944 w 1674944"/>
                <a:gd name="connsiteY3" fmla="*/ 1272982 h 1272982"/>
                <a:gd name="connsiteX4" fmla="*/ 0 w 1674944"/>
                <a:gd name="connsiteY4" fmla="*/ 1272982 h 1272982"/>
                <a:gd name="connsiteX5" fmla="*/ 0 w 1674944"/>
                <a:gd name="connsiteY5" fmla="*/ 259383 h 1272982"/>
                <a:gd name="connsiteX6" fmla="*/ 259383 w 1674944"/>
                <a:gd name="connsiteY6" fmla="*/ 0 h 12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944" h="1272982">
                  <a:moveTo>
                    <a:pt x="259383" y="0"/>
                  </a:moveTo>
                  <a:lnTo>
                    <a:pt x="1415561" y="0"/>
                  </a:lnTo>
                  <a:cubicBezTo>
                    <a:pt x="1558814" y="0"/>
                    <a:pt x="1674944" y="116130"/>
                    <a:pt x="1674944" y="259383"/>
                  </a:cubicBezTo>
                  <a:lnTo>
                    <a:pt x="1674944" y="1272982"/>
                  </a:lnTo>
                  <a:lnTo>
                    <a:pt x="0" y="1272982"/>
                  </a:lnTo>
                  <a:lnTo>
                    <a:pt x="0" y="259383"/>
                  </a:lnTo>
                  <a:cubicBezTo>
                    <a:pt x="0" y="116130"/>
                    <a:pt x="116130" y="0"/>
                    <a:pt x="2593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8" name="Imagen 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9B95340-23F7-4181-A5D0-91AC29188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1564" y="5735396"/>
              <a:ext cx="1533192" cy="1036774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796B48C-B08C-48F8-B8BB-5FFDC7D27F2C}"/>
                </a:ext>
              </a:extLst>
            </p:cNvPr>
            <p:cNvGrpSpPr/>
            <p:nvPr/>
          </p:nvGrpSpPr>
          <p:grpSpPr>
            <a:xfrm>
              <a:off x="0" y="0"/>
              <a:ext cx="9143999" cy="6879516"/>
              <a:chOff x="0" y="0"/>
              <a:chExt cx="9143999" cy="6879516"/>
            </a:xfrm>
          </p:grpSpPr>
          <p:pic>
            <p:nvPicPr>
              <p:cNvPr id="10" name="Imagen 3">
                <a:extLst>
                  <a:ext uri="{FF2B5EF4-FFF2-40B4-BE49-F238E27FC236}">
                    <a16:creationId xmlns:a16="http://schemas.microsoft.com/office/drawing/2014/main" id="{D4A036B7-0C6F-4B19-80BA-EF7AE45E05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1201" b="99210" l="58750" r="79643">
                            <a14:foregroundMark x1="65179" y1="97630" x2="65179" y2="97630"/>
                            <a14:foregroundMark x1="65179" y1="97630" x2="70357" y2="98104"/>
                            <a14:foregroundMark x1="63571" y1="99210" x2="63571" y2="99210"/>
                            <a14:foregroundMark x1="63839" y1="99210" x2="63839" y2="99210"/>
                            <a14:foregroundMark x1="64464" y1="99210" x2="64821" y2="99210"/>
                            <a14:foregroundMark x1="65268" y1="99210" x2="72232" y2="98736"/>
                            <a14:foregroundMark x1="72232" y1="98736" x2="72232" y2="98736"/>
                          </a14:backgroundRemoval>
                        </a14:imgEffect>
                      </a14:imgLayer>
                    </a14:imgProps>
                  </a:ext>
                </a:extLst>
              </a:blip>
              <a:srcRect l="56274" t="79244" r="17719"/>
              <a:stretch/>
            </p:blipFill>
            <p:spPr>
              <a:xfrm>
                <a:off x="5124834" y="5628050"/>
                <a:ext cx="2774474" cy="1251466"/>
              </a:xfrm>
              <a:prstGeom prst="rect">
                <a:avLst/>
              </a:prstGeom>
            </p:spPr>
          </p:pic>
          <p:pic>
            <p:nvPicPr>
              <p:cNvPr id="11" name="Imagen 3">
                <a:extLst>
                  <a:ext uri="{FF2B5EF4-FFF2-40B4-BE49-F238E27FC236}">
                    <a16:creationId xmlns:a16="http://schemas.microsoft.com/office/drawing/2014/main" id="{594F5C02-C743-4F16-9FDB-B4D52A3147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58" b="22433" l="625" r="14375">
                            <a14:foregroundMark x1="2946" y1="4265" x2="2589" y2="18483"/>
                            <a14:foregroundMark x1="2589" y1="18799" x2="2589" y2="18799"/>
                            <a14:foregroundMark x1="3214" y1="5055" x2="3214" y2="5055"/>
                            <a14:foregroundMark x1="3393" y1="5055" x2="11429" y2="5055"/>
                            <a14:foregroundMark x1="1250" y1="3002" x2="7321" y2="2370"/>
                            <a14:foregroundMark x1="714" y1="2370" x2="714" y2="11532"/>
                            <a14:foregroundMark x1="714" y1="1264" x2="1429" y2="1264"/>
                            <a14:foregroundMark x1="1607" y1="1264" x2="8661" y2="158"/>
                          </a14:backgroundRemoval>
                        </a14:imgEffect>
                      </a14:imgLayer>
                    </a14:imgProps>
                  </a:ext>
                </a:extLst>
              </a:blip>
              <a:srcRect l="980" t="1515" r="83836" b="74984"/>
              <a:stretch/>
            </p:blipFill>
            <p:spPr>
              <a:xfrm>
                <a:off x="0" y="117"/>
                <a:ext cx="1619794" cy="1416873"/>
              </a:xfrm>
              <a:prstGeom prst="rect">
                <a:avLst/>
              </a:prstGeom>
            </p:spPr>
          </p:pic>
          <p:pic>
            <p:nvPicPr>
              <p:cNvPr id="12" name="Imagen 3">
                <a:extLst>
                  <a:ext uri="{FF2B5EF4-FFF2-40B4-BE49-F238E27FC236}">
                    <a16:creationId xmlns:a16="http://schemas.microsoft.com/office/drawing/2014/main" id="{BCE92BEC-EF2A-4EB0-8AB1-2651B66BDB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38" b="44392" l="77411" r="98839">
                            <a14:foregroundMark x1="82589" y1="3318" x2="94464" y2="7109"/>
                            <a14:foregroundMark x1="83929" y1="16904" x2="94286" y2="6161"/>
                            <a14:foregroundMark x1="81696" y1="3318" x2="87411" y2="2370"/>
                            <a14:foregroundMark x1="87411" y1="2370" x2="93482" y2="2370"/>
                            <a14:foregroundMark x1="93661" y1="2370" x2="95268" y2="2054"/>
                            <a14:foregroundMark x1="90268" y1="15956" x2="96964" y2="6793"/>
                            <a14:foregroundMark x1="96964" y1="6793" x2="96964" y2="6793"/>
                            <a14:foregroundMark x1="96964" y1="6161" x2="96964" y2="6161"/>
                            <a14:foregroundMark x1="97321" y1="5371" x2="97857" y2="3791"/>
                            <a14:foregroundMark x1="80179" y1="2054" x2="95446" y2="3791"/>
                            <a14:foregroundMark x1="95446" y1="3791" x2="98839" y2="3002"/>
                            <a14:foregroundMark x1="78571" y1="1738" x2="94732" y2="2054"/>
                            <a14:foregroundMark x1="94732" y1="2054" x2="98839" y2="1738"/>
                          </a14:backgroundRemoval>
                        </a14:imgEffect>
                      </a14:imgLayer>
                    </a14:imgProps>
                  </a:ext>
                </a:extLst>
              </a:blip>
              <a:srcRect l="74960" t="856" r="957" b="50577"/>
              <a:stretch/>
            </p:blipFill>
            <p:spPr>
              <a:xfrm>
                <a:off x="6187690" y="0"/>
                <a:ext cx="2956309" cy="3369581"/>
              </a:xfrm>
              <a:prstGeom prst="rect">
                <a:avLst/>
              </a:prstGeom>
            </p:spPr>
          </p:pic>
        </p:grp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67F27E-5223-45C5-8C16-3154D867D5A1}"/>
              </a:ext>
            </a:extLst>
          </p:cNvPr>
          <p:cNvSpPr txBox="1"/>
          <p:nvPr/>
        </p:nvSpPr>
        <p:spPr>
          <a:xfrm>
            <a:off x="404333" y="5925934"/>
            <a:ext cx="5467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aprobación </a:t>
            </a:r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desembolsos</a:t>
            </a:r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los préstamos estará sujeta a que los asociados constituyan a satisfacción de Feviva las garantías exigidas.</a:t>
            </a:r>
            <a:endParaRPr lang="es-CO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66137A0-2363-4B76-8D8B-53A972DC1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r="7531"/>
          <a:stretch/>
        </p:blipFill>
        <p:spPr>
          <a:xfrm>
            <a:off x="4827181" y="0"/>
            <a:ext cx="4316818" cy="686107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7162539-8080-4767-BE73-B6A1E716FB86}"/>
              </a:ext>
            </a:extLst>
          </p:cNvPr>
          <p:cNvSpPr/>
          <p:nvPr/>
        </p:nvSpPr>
        <p:spPr>
          <a:xfrm>
            <a:off x="-796973" y="-528345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B6A9ECF-2E85-49B0-B336-B8FD51D38FBD}"/>
              </a:ext>
            </a:extLst>
          </p:cNvPr>
          <p:cNvGrpSpPr/>
          <p:nvPr/>
        </p:nvGrpSpPr>
        <p:grpSpPr>
          <a:xfrm>
            <a:off x="-74426" y="608913"/>
            <a:ext cx="5231218" cy="2602120"/>
            <a:chOff x="170122" y="692521"/>
            <a:chExt cx="5231218" cy="260212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160E799-4418-445E-82C9-166CE5FEDB5F}"/>
                </a:ext>
              </a:extLst>
            </p:cNvPr>
            <p:cNvSpPr txBox="1"/>
            <p:nvPr/>
          </p:nvSpPr>
          <p:spPr>
            <a:xfrm>
              <a:off x="170122" y="1232538"/>
              <a:ext cx="5231218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Son utilizados por los afiliados de la manera que </a:t>
              </a:r>
              <a:r>
                <a:rPr lang="es-CO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ellos libremente determinen.</a:t>
              </a:r>
            </a:p>
            <a:p>
              <a:pPr algn="ctr"/>
              <a:endParaRPr lang="es-CO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s-ES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 monto máximo es la suma de los aportes más ahorros del asociado. </a:t>
              </a:r>
            </a:p>
            <a:p>
              <a:pPr algn="ctr"/>
              <a:r>
                <a:rPr lang="es-ES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s-ES" sz="1600" b="1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Este préstamo NO </a:t>
              </a:r>
              <a:r>
                <a:rPr lang="es-CO" sz="1600" b="1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necesita de codeudor</a:t>
              </a:r>
              <a:r>
                <a:rPr lang="es-CO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algn="ctr"/>
              <a:endParaRPr lang="es-CO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s-CO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600" b="1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Plazo Máximo: </a:t>
              </a:r>
              <a:r>
                <a:rPr lang="es-CO" sz="1600" b="0" i="0" u="none" strike="noStrike" baseline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48 meses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23B8DEE-AA4A-4076-B70D-2EE1176C659B}"/>
                </a:ext>
              </a:extLst>
            </p:cNvPr>
            <p:cNvSpPr txBox="1"/>
            <p:nvPr/>
          </p:nvSpPr>
          <p:spPr>
            <a:xfrm>
              <a:off x="744280" y="692521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i="0" u="sng" strike="noStrike" baseline="0" dirty="0">
                  <a:solidFill>
                    <a:srgbClr val="C1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CRÉDITO DE LIBRE DESTINO (CUPO)</a:t>
              </a:r>
              <a:endParaRPr lang="es-CO" b="1" u="sng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1C776C89-1EA5-4213-BFD6-E82EEFA0C639}"/>
              </a:ext>
            </a:extLst>
          </p:cNvPr>
          <p:cNvSpPr txBox="1"/>
          <p:nvPr/>
        </p:nvSpPr>
        <p:spPr>
          <a:xfrm>
            <a:off x="1105786" y="36469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 EXTRAORDINARIO</a:t>
            </a:r>
            <a:endParaRPr lang="es-CO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9AF801-17F7-4B2A-8992-D632ABBFCFFC}"/>
              </a:ext>
            </a:extLst>
          </p:cNvPr>
          <p:cNvSpPr txBox="1"/>
          <p:nvPr/>
        </p:nvSpPr>
        <p:spPr>
          <a:xfrm>
            <a:off x="170122" y="4124059"/>
            <a:ext cx="498667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Podrán ser utilizados por los afiliados libremente.</a:t>
            </a:r>
          </a:p>
          <a:p>
            <a:pPr algn="ctr"/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 monto máximo es el 100% de los aportes más</a:t>
            </a:r>
          </a:p>
          <a:p>
            <a:pPr algn="ctr"/>
            <a:r>
              <a:rPr lang="es-CO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ahorros.</a:t>
            </a:r>
          </a:p>
          <a:p>
            <a:pPr algn="ctr"/>
            <a:endParaRPr lang="es-CO" sz="16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“Este préstamo necesita un codeudor para</a:t>
            </a:r>
          </a:p>
          <a:p>
            <a:pPr algn="ctr"/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préstamos hasta $14.235.000, para préstamos</a:t>
            </a:r>
          </a:p>
          <a:p>
            <a:pPr algn="ctr"/>
            <a:r>
              <a:rPr lang="es-CO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superiores a $</a:t>
            </a: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14.235.001</a:t>
            </a:r>
            <a:r>
              <a:rPr lang="es-CO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necesitan de dos</a:t>
            </a:r>
          </a:p>
          <a:p>
            <a:pPr algn="ctr"/>
            <a:r>
              <a:rPr lang="es-CO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codeudores.”</a:t>
            </a:r>
          </a:p>
          <a:p>
            <a:pPr algn="ctr"/>
            <a:endParaRPr lang="es-CO" sz="1600" b="1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CO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CO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 meses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2060"/>
                </a:solidFill>
                <a:latin typeface="Wingdings" panose="05000000000000000000" pitchFamily="2" charset="2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586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768D02-9FBF-419E-99A7-4FC526E4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r="19573" b="15251"/>
          <a:stretch/>
        </p:blipFill>
        <p:spPr>
          <a:xfrm>
            <a:off x="3819832" y="0"/>
            <a:ext cx="5324167" cy="68795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CB4302F-C166-47DB-B9CB-05BF27283105}"/>
              </a:ext>
            </a:extLst>
          </p:cNvPr>
          <p:cNvSpPr/>
          <p:nvPr/>
        </p:nvSpPr>
        <p:spPr>
          <a:xfrm>
            <a:off x="-637485" y="-638608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39FE7B-D432-46BE-B432-3B3D023BDFD4}"/>
              </a:ext>
            </a:extLst>
          </p:cNvPr>
          <p:cNvSpPr txBox="1"/>
          <p:nvPr/>
        </p:nvSpPr>
        <p:spPr>
          <a:xfrm>
            <a:off x="2094180" y="45497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20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 ESPECIAL</a:t>
            </a:r>
            <a:r>
              <a:rPr lang="es-ES" sz="20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CO" sz="2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70CF8E-00F4-4C93-91C6-D49D2A8B4E30}"/>
              </a:ext>
            </a:extLst>
          </p:cNvPr>
          <p:cNvSpPr txBox="1"/>
          <p:nvPr/>
        </p:nvSpPr>
        <p:spPr>
          <a:xfrm>
            <a:off x="792088" y="1108918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S" sz="1800" kern="8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manera excepcional, o una urgencia inesperada, o un acontecimiento especial, se podrán aprobar préstamos especiales para los asociados que no poseen cupo por las líneas tradicionales (libre destino y extraordinario). </a:t>
            </a:r>
          </a:p>
          <a:p>
            <a:endParaRPr lang="es-CO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Según capacidad de pago del asociado,</a:t>
            </a:r>
          </a:p>
          <a:p>
            <a:r>
              <a:rPr lang="es-CO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máximo hasta </a:t>
            </a:r>
            <a:r>
              <a:rPr lang="es-ES" b="1" dirty="0">
                <a:solidFill>
                  <a:srgbClr val="002060"/>
                </a:solidFill>
                <a:latin typeface="CalistoMT,Bold"/>
                <a:cs typeface="Segoe UI" panose="020B0502040204020203" pitchFamily="34" charset="0"/>
              </a:rPr>
              <a:t>30</a:t>
            </a:r>
            <a:r>
              <a:rPr lang="es-ES" sz="1800" b="1" i="0" u="none" strike="noStrike" baseline="0" dirty="0">
                <a:solidFill>
                  <a:srgbClr val="002060"/>
                </a:solidFill>
                <a:latin typeface="CalistoMT,Bold"/>
              </a:rPr>
              <a:t> </a:t>
            </a:r>
            <a:r>
              <a:rPr lang="es-ES" b="1" dirty="0">
                <a:solidFill>
                  <a:srgbClr val="002060"/>
                </a:solidFill>
                <a:latin typeface="CalistoMT,Bold"/>
                <a:cs typeface="Segoe UI" panose="020B0502040204020203" pitchFamily="34" charset="0"/>
              </a:rPr>
              <a:t>SMMLV</a:t>
            </a:r>
            <a:r>
              <a:rPr lang="es-ES" sz="1800" b="1" i="0" u="none" strike="noStrike" baseline="0" dirty="0">
                <a:solidFill>
                  <a:srgbClr val="002060"/>
                </a:solidFill>
                <a:latin typeface="CalistoMT,Bold"/>
              </a:rPr>
              <a:t> </a:t>
            </a:r>
            <a:r>
              <a:rPr lang="es-ES" sz="1800" i="0" u="none" strike="noStrike" baseline="0" dirty="0">
                <a:solidFill>
                  <a:srgbClr val="002060"/>
                </a:solidFill>
                <a:latin typeface="CalistoMT,Bold"/>
              </a:rPr>
              <a:t>($</a:t>
            </a:r>
            <a:r>
              <a:rPr lang="es-ES" dirty="0">
                <a:solidFill>
                  <a:srgbClr val="002060"/>
                </a:solidFill>
                <a:latin typeface="CalistoMT,Bold"/>
              </a:rPr>
              <a:t>42.705</a:t>
            </a:r>
            <a:r>
              <a:rPr lang="es-ES" sz="1800" i="0" u="none" strike="noStrike" baseline="0" dirty="0">
                <a:solidFill>
                  <a:srgbClr val="002060"/>
                </a:solidFill>
                <a:latin typeface="CalistoMT,Bold"/>
              </a:rPr>
              <a:t>.000 año 2025).</a:t>
            </a:r>
            <a:endParaRPr lang="es-CO" b="0" i="0" u="none" strike="noStrike" baseline="0" dirty="0">
              <a:solidFill>
                <a:srgbClr val="C1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CO" b="0" i="0" u="none" strike="noStrike" baseline="0" dirty="0">
              <a:solidFill>
                <a:srgbClr val="C1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 meses</a:t>
            </a:r>
          </a:p>
          <a:p>
            <a:r>
              <a:rPr lang="es-CO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Créditos hasta 10 SMMLV </a:t>
            </a:r>
            <a:r>
              <a:rPr lang="es-CO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O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codeudor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Créditos de 10 a 30 SMMLV: </a:t>
            </a:r>
            <a:r>
              <a:rPr lang="es-CO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s-CO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codeudores.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8DC7647-8E8C-4C05-B707-817AC4DE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3" y="258235"/>
            <a:ext cx="1533192" cy="10367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1544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252CE1E-7DF4-47F8-B4C7-678A3FE4E606}"/>
              </a:ext>
            </a:extLst>
          </p:cNvPr>
          <p:cNvSpPr/>
          <p:nvPr/>
        </p:nvSpPr>
        <p:spPr>
          <a:xfrm>
            <a:off x="1052088" y="-223545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5200C-69D4-43F4-BE34-2964C9047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r="24128"/>
          <a:stretch/>
        </p:blipFill>
        <p:spPr>
          <a:xfrm>
            <a:off x="5497032" y="0"/>
            <a:ext cx="3726477" cy="688082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ED6212C-9699-407A-ADC3-47DD61788757}"/>
              </a:ext>
            </a:extLst>
          </p:cNvPr>
          <p:cNvSpPr/>
          <p:nvPr/>
        </p:nvSpPr>
        <p:spPr>
          <a:xfrm>
            <a:off x="-644573" y="-375945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DD5950-5655-4CC3-B6EB-557481958C91}"/>
              </a:ext>
            </a:extLst>
          </p:cNvPr>
          <p:cNvSpPr/>
          <p:nvPr/>
        </p:nvSpPr>
        <p:spPr>
          <a:xfrm>
            <a:off x="-796973" y="-528345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397977-A45B-43A6-A390-ECBFA8717ADD}"/>
              </a:ext>
            </a:extLst>
          </p:cNvPr>
          <p:cNvSpPr txBox="1"/>
          <p:nvPr/>
        </p:nvSpPr>
        <p:spPr>
          <a:xfrm>
            <a:off x="499732" y="6089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 DE VIVIENDA:</a:t>
            </a:r>
            <a:endParaRPr lang="es-CO" sz="2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D67E487-6285-434F-AF70-7782933B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420" y="290581"/>
            <a:ext cx="1533192" cy="10367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610E72F-5DBF-43FD-8F02-78F4817B35BC}"/>
              </a:ext>
            </a:extLst>
          </p:cNvPr>
          <p:cNvSpPr/>
          <p:nvPr/>
        </p:nvSpPr>
        <p:spPr>
          <a:xfrm>
            <a:off x="191388" y="1164803"/>
            <a:ext cx="5153244" cy="5100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Compra de vivienda, cancelación total de hipoteca, reparaciones locativas y construcción de vivienda en lote propio del afiliado o su cónyuge</a:t>
            </a:r>
          </a:p>
          <a:p>
            <a:pPr algn="l"/>
            <a:endParaRPr lang="es-CO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requiere de dos años de antigüedad como asociado a </a:t>
            </a:r>
            <a:r>
              <a:rPr lang="es-CO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FEVIVA para acceder a este préstamo.</a:t>
            </a:r>
          </a:p>
          <a:p>
            <a:pPr algn="ctr"/>
            <a:endParaRPr lang="es-CO" sz="1800" b="1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Hasta el </a:t>
            </a:r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70% </a:t>
            </a: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valor del inmueble si es usado.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Hasta el </a:t>
            </a:r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80% </a:t>
            </a: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 valor del inmueble para vivienda nueva.</a:t>
            </a:r>
          </a:p>
          <a:p>
            <a:pPr algn="l"/>
            <a:endParaRPr lang="es-ES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construcción en lote de propiedad del afiliado o reparaciones locativas, (hasta el 80% de la obra)</a:t>
            </a:r>
          </a:p>
          <a:p>
            <a:pPr algn="l"/>
            <a:endParaRPr lang="es-ES" sz="18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años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Garantía: </a:t>
            </a:r>
            <a:r>
              <a:rPr lang="es-ES" sz="18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Hipoteca de primer grado.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6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9B6E8B-D762-491E-9273-B87C5545D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r="19950"/>
          <a:stretch/>
        </p:blipFill>
        <p:spPr>
          <a:xfrm>
            <a:off x="0" y="0"/>
            <a:ext cx="4814372" cy="68795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88D11F-3764-439E-BF9F-0FCDF115E5C1}"/>
              </a:ext>
            </a:extLst>
          </p:cNvPr>
          <p:cNvSpPr/>
          <p:nvPr/>
        </p:nvSpPr>
        <p:spPr>
          <a:xfrm>
            <a:off x="2424692" y="-735554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C53C2-73CC-4C82-BA23-B0197C6D9C8E}"/>
              </a:ext>
            </a:extLst>
          </p:cNvPr>
          <p:cNvSpPr txBox="1"/>
          <p:nvPr/>
        </p:nvSpPr>
        <p:spPr>
          <a:xfrm>
            <a:off x="4327451" y="52597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20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 DE VEHÍCULO Y/O MOTO</a:t>
            </a:r>
            <a:r>
              <a:rPr lang="es-ES" sz="20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CO" sz="2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6CC3CA-D98D-4C12-AB49-86E0EA0DB322}"/>
              </a:ext>
            </a:extLst>
          </p:cNvPr>
          <p:cNvSpPr txBox="1"/>
          <p:nvPr/>
        </p:nvSpPr>
        <p:spPr>
          <a:xfrm>
            <a:off x="3305175" y="968931"/>
            <a:ext cx="57340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Compra de vehículo o cancelación de préstamos</a:t>
            </a:r>
          </a:p>
          <a:p>
            <a:pPr algn="l"/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actuales con entidades financieras por compra de</a:t>
            </a:r>
          </a:p>
          <a:p>
            <a:pPr algn="l"/>
            <a:r>
              <a:rPr lang="es-CO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vehículo.</a:t>
            </a:r>
          </a:p>
          <a:p>
            <a:pPr algn="l"/>
            <a:endParaRPr lang="es-CO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requiere de (1) año de antigüedad como</a:t>
            </a:r>
          </a:p>
          <a:p>
            <a:pPr algn="ctr"/>
            <a:r>
              <a:rPr lang="es-CO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asociado a FEVIVA para acceder a este préstamo.</a:t>
            </a:r>
          </a:p>
          <a:p>
            <a:pPr algn="l"/>
            <a:endParaRPr lang="es-CO" b="1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vehículos nuevos el </a:t>
            </a:r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80% </a:t>
            </a: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comercial.</a:t>
            </a:r>
          </a:p>
          <a:p>
            <a:pPr algn="l"/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vehículos usados el </a:t>
            </a:r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70% </a:t>
            </a: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comercial.</a:t>
            </a:r>
          </a:p>
          <a:p>
            <a:pPr algn="l"/>
            <a:endParaRPr lang="es-ES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CO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Compra de vehículo nuevo o usado de marcas</a:t>
            </a:r>
          </a:p>
          <a:p>
            <a:pPr algn="just"/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conocidas. Se financiarán modelos de antigüedad no superior a 7 años en el mercado.</a:t>
            </a:r>
          </a:p>
          <a:p>
            <a:pPr algn="just"/>
            <a:endParaRPr lang="es-ES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CREDITO COMPRA MOTO: </a:t>
            </a:r>
            <a:r>
              <a:rPr lang="es-ES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presta únicamente para Moto Nuevas.</a:t>
            </a:r>
            <a:endParaRPr lang="es-ES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s-ES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 meses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Garantía: </a:t>
            </a:r>
            <a:r>
              <a:rPr lang="es-ES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Pignoración del vehículo y póliza</a:t>
            </a:r>
          </a:p>
          <a:p>
            <a:pPr algn="l"/>
            <a:r>
              <a:rPr lang="es-CO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 daños a favor de FEVIVA</a:t>
            </a:r>
            <a:r>
              <a:rPr lang="es-CO" b="0" i="0" u="none" strike="noStrike" baseline="0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3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7050F2E-02D9-4A61-A741-5F0DBBDE42E8}"/>
              </a:ext>
            </a:extLst>
          </p:cNvPr>
          <p:cNvSpPr/>
          <p:nvPr/>
        </p:nvSpPr>
        <p:spPr>
          <a:xfrm>
            <a:off x="3094544" y="-475182"/>
            <a:ext cx="6474759" cy="8350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2DEB30D-E626-4812-AE3F-9C8A204D1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8289" r="2020"/>
          <a:stretch/>
        </p:blipFill>
        <p:spPr>
          <a:xfrm>
            <a:off x="0" y="0"/>
            <a:ext cx="9144000" cy="687951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8E4A01-12B5-45E4-A875-F5A7C43280DC}"/>
              </a:ext>
            </a:extLst>
          </p:cNvPr>
          <p:cNvSpPr txBox="1"/>
          <p:nvPr/>
        </p:nvSpPr>
        <p:spPr>
          <a:xfrm>
            <a:off x="2822946" y="4166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8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 EDUCATIVO:</a:t>
            </a:r>
            <a:endParaRPr lang="es-CO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2FE9CD-5534-4682-9C31-DE1885C1D95C}"/>
              </a:ext>
            </a:extLst>
          </p:cNvPr>
          <p:cNvSpPr txBox="1"/>
          <p:nvPr/>
        </p:nvSpPr>
        <p:spPr>
          <a:xfrm>
            <a:off x="3232298" y="881493"/>
            <a:ext cx="5794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600" b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 destinan a la financiación parcial de las matrículas de carreras universitarias o intermedias, cualquiera que sea la carrera de que se trate.</a:t>
            </a:r>
          </a:p>
          <a:p>
            <a:pPr algn="just"/>
            <a:r>
              <a:rPr lang="es-ES" sz="1600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</a:t>
            </a:r>
            <a:r>
              <a:rPr lang="es-ES" sz="1600" b="1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monto </a:t>
            </a:r>
            <a:r>
              <a:rPr lang="es-ES" sz="1600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máximo del crédito educativo es del </a:t>
            </a:r>
            <a:r>
              <a:rPr lang="es-ES" sz="1600" b="1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(80%) </a:t>
            </a:r>
            <a:r>
              <a:rPr lang="es-ES" sz="1600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 valor de la matrícula. </a:t>
            </a:r>
            <a:endParaRPr lang="es-CO" sz="1600" b="1" dirty="0">
              <a:solidFill>
                <a:srgbClr val="00206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A82517-54E7-49B3-B25F-057AE33C25C0}"/>
              </a:ext>
            </a:extLst>
          </p:cNvPr>
          <p:cNvSpPr txBox="1"/>
          <p:nvPr/>
        </p:nvSpPr>
        <p:spPr>
          <a:xfrm>
            <a:off x="4338084" y="199479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sz="160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6 hasta </a:t>
            </a:r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meses, según carrera.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Garantía: </a:t>
            </a:r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codeudor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5DB9A-9CBA-47DB-A11E-7F7F222FC9E3}"/>
              </a:ext>
            </a:extLst>
          </p:cNvPr>
          <p:cNvSpPr txBox="1"/>
          <p:nvPr/>
        </p:nvSpPr>
        <p:spPr>
          <a:xfrm>
            <a:off x="5039834" y="3044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800" b="1" i="0" u="sng" strike="noStrike" baseline="0" dirty="0">
                <a:solidFill>
                  <a:srgbClr val="C1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 CALAMIDAD:</a:t>
            </a:r>
            <a:endParaRPr lang="es-CO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E49A3A-F044-4BEE-8879-B31BF2CD3BCF}"/>
              </a:ext>
            </a:extLst>
          </p:cNvPr>
          <p:cNvSpPr txBox="1"/>
          <p:nvPr/>
        </p:nvSpPr>
        <p:spPr>
          <a:xfrm>
            <a:off x="4189228" y="3633925"/>
            <a:ext cx="47208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kern="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</a:t>
            </a:r>
            <a:r>
              <a:rPr lang="es-ES" sz="1600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créditos para calamidad de FEVIVA, corresponde al gerente del fondo decidir si los problemas argumentados por los asociados solicitantes califican como calamidad. </a:t>
            </a:r>
          </a:p>
          <a:p>
            <a:pPr algn="just"/>
            <a:endParaRPr lang="es-ES" sz="1600" kern="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ES" sz="1600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</a:t>
            </a:r>
            <a:r>
              <a:rPr lang="es-ES" sz="1600" b="1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monto</a:t>
            </a:r>
            <a:r>
              <a:rPr lang="es-ES" sz="1600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máximo de los créditos de calamidad será hasta de un </a:t>
            </a:r>
            <a:r>
              <a:rPr lang="es-ES" sz="1600" b="1" kern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(1) SMMLV </a:t>
            </a:r>
            <a:r>
              <a:rPr lang="es-ES" sz="1600" i="0" u="none" strike="noStrike" baseline="0" dirty="0">
                <a:solidFill>
                  <a:srgbClr val="002060"/>
                </a:solidFill>
                <a:latin typeface="CalistoMT,Bold"/>
              </a:rPr>
              <a:t>($1.423.500 año 2025).</a:t>
            </a: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endParaRPr lang="es-ES" sz="1600" b="1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Plazo Máximo: </a:t>
            </a:r>
            <a:r>
              <a:rPr lang="es-E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meses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Garantía: </a:t>
            </a:r>
            <a:r>
              <a:rPr lang="es-ES" sz="16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codeudor</a:t>
            </a:r>
            <a:endParaRPr lang="es-CO" sz="1600" dirty="0"/>
          </a:p>
          <a:p>
            <a:pPr algn="just"/>
            <a:endParaRPr lang="es-CO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s-CO" dirty="0"/>
          </a:p>
        </p:txBody>
      </p:sp>
      <p:pic>
        <p:nvPicPr>
          <p:cNvPr id="15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107C965-15B7-4B35-8A5A-D079F167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81" y="5705694"/>
            <a:ext cx="1533192" cy="10367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42764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</TotalTime>
  <Words>1551</Words>
  <Application>Microsoft Office PowerPoint</Application>
  <PresentationFormat>Presentación en pantalla (4:3)</PresentationFormat>
  <Paragraphs>246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Aharoni</vt:lpstr>
      <vt:lpstr>Amasis MT Pro Black</vt:lpstr>
      <vt:lpstr>Amasis MT Pro Medium</vt:lpstr>
      <vt:lpstr>Arial</vt:lpstr>
      <vt:lpstr>Arial Rounded MT Bold</vt:lpstr>
      <vt:lpstr>Calibri</vt:lpstr>
      <vt:lpstr>Calibri Light</vt:lpstr>
      <vt:lpstr>CalistoMT</vt:lpstr>
      <vt:lpstr>CalistoMT,Bold</vt:lpstr>
      <vt:lpstr>MaiandraGD</vt:lpstr>
      <vt:lpstr>Segoe UI</vt:lpstr>
      <vt:lpstr>Segoe UI Emoji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Perez Guevara</dc:creator>
  <cp:lastModifiedBy>Jessica Andrea Carrillo Guerrero</cp:lastModifiedBy>
  <cp:revision>51</cp:revision>
  <dcterms:created xsi:type="dcterms:W3CDTF">2023-03-08T19:15:07Z</dcterms:created>
  <dcterms:modified xsi:type="dcterms:W3CDTF">2025-05-19T19:44:32Z</dcterms:modified>
</cp:coreProperties>
</file>